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ink/ink3.xml" ContentType="application/inkml+xml"/>
  <Override PartName="/ppt/charts/chart1.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3"/>
  </p:notesMasterIdLst>
  <p:sldIdLst>
    <p:sldId id="329" r:id="rId3"/>
    <p:sldId id="345" r:id="rId4"/>
    <p:sldId id="351" r:id="rId5"/>
    <p:sldId id="344" r:id="rId6"/>
    <p:sldId id="349" r:id="rId7"/>
    <p:sldId id="342" r:id="rId8"/>
    <p:sldId id="346" r:id="rId9"/>
    <p:sldId id="332" r:id="rId10"/>
    <p:sldId id="279" r:id="rId11"/>
    <p:sldId id="330" r:id="rId12"/>
    <p:sldId id="333" r:id="rId13"/>
    <p:sldId id="341" r:id="rId14"/>
    <p:sldId id="355" r:id="rId15"/>
    <p:sldId id="266" r:id="rId16"/>
    <p:sldId id="303" r:id="rId17"/>
    <p:sldId id="276" r:id="rId18"/>
    <p:sldId id="257" r:id="rId19"/>
    <p:sldId id="265" r:id="rId20"/>
    <p:sldId id="256" r:id="rId21"/>
    <p:sldId id="261" r:id="rId22"/>
    <p:sldId id="262" r:id="rId23"/>
    <p:sldId id="320" r:id="rId24"/>
    <p:sldId id="277" r:id="rId25"/>
    <p:sldId id="258" r:id="rId26"/>
    <p:sldId id="319" r:id="rId27"/>
    <p:sldId id="259" r:id="rId28"/>
    <p:sldId id="298" r:id="rId29"/>
    <p:sldId id="308" r:id="rId30"/>
    <p:sldId id="343" r:id="rId31"/>
    <p:sldId id="334" r:id="rId32"/>
    <p:sldId id="299" r:id="rId33"/>
    <p:sldId id="358" r:id="rId34"/>
    <p:sldId id="300" r:id="rId35"/>
    <p:sldId id="362" r:id="rId36"/>
    <p:sldId id="309" r:id="rId37"/>
    <p:sldId id="263" r:id="rId38"/>
    <p:sldId id="278" r:id="rId39"/>
    <p:sldId id="318" r:id="rId40"/>
    <p:sldId id="280" r:id="rId41"/>
    <p:sldId id="357" r:id="rId42"/>
    <p:sldId id="295" r:id="rId43"/>
    <p:sldId id="324" r:id="rId44"/>
    <p:sldId id="281" r:id="rId45"/>
    <p:sldId id="282" r:id="rId46"/>
    <p:sldId id="306" r:id="rId47"/>
    <p:sldId id="361" r:id="rId48"/>
    <p:sldId id="360" r:id="rId49"/>
    <p:sldId id="286" r:id="rId50"/>
    <p:sldId id="363" r:id="rId51"/>
    <p:sldId id="348" r:id="rId5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Romano" initials="PR" lastIdx="1" clrIdx="0">
    <p:extLst>
      <p:ext uri="{19B8F6BF-5375-455C-9EA6-DF929625EA0E}">
        <p15:presenceInfo xmlns:p15="http://schemas.microsoft.com/office/powerpoint/2012/main" userId="S::promano@flowmetric.com::53562f9b-f80d-4652-8ca6-f99f1785cf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D0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1E2C51-2D2B-461B-9D56-07A3E8AE5468}" v="1" dt="2025-05-20T13:47:30.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8" autoAdjust="0"/>
  </p:normalViewPr>
  <p:slideViewPr>
    <p:cSldViewPr snapToGrid="0" snapToObjects="1">
      <p:cViewPr varScale="1">
        <p:scale>
          <a:sx n="101" d="100"/>
          <a:sy n="101" d="100"/>
        </p:scale>
        <p:origin x="141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Romano" userId="4b1e61f5-9f5b-4aae-b303-3bcf316aa9ea" providerId="ADAL" clId="{F21E2C51-2D2B-461B-9D56-07A3E8AE5468}"/>
    <pc:docChg chg="modSld sldOrd">
      <pc:chgData name="Patrick Romano" userId="4b1e61f5-9f5b-4aae-b303-3bcf316aa9ea" providerId="ADAL" clId="{F21E2C51-2D2B-461B-9D56-07A3E8AE5468}" dt="2025-06-02T16:13:13.092" v="48" actId="113"/>
      <pc:docMkLst>
        <pc:docMk/>
      </pc:docMkLst>
      <pc:sldChg chg="modSp mod">
        <pc:chgData name="Patrick Romano" userId="4b1e61f5-9f5b-4aae-b303-3bcf316aa9ea" providerId="ADAL" clId="{F21E2C51-2D2B-461B-9D56-07A3E8AE5468}" dt="2025-05-20T13:47:33.758" v="14" actId="20577"/>
        <pc:sldMkLst>
          <pc:docMk/>
          <pc:sldMk cId="0" sldId="257"/>
        </pc:sldMkLst>
        <pc:spChg chg="mod">
          <ac:chgData name="Patrick Romano" userId="4b1e61f5-9f5b-4aae-b303-3bcf316aa9ea" providerId="ADAL" clId="{F21E2C51-2D2B-461B-9D56-07A3E8AE5468}" dt="2025-05-20T13:47:33.758" v="14" actId="20577"/>
          <ac:spMkLst>
            <pc:docMk/>
            <pc:sldMk cId="0" sldId="257"/>
            <ac:spMk id="7170" creationId="{00000000-0000-0000-0000-000000000000}"/>
          </ac:spMkLst>
        </pc:spChg>
      </pc:sldChg>
      <pc:sldChg chg="modSp mod">
        <pc:chgData name="Patrick Romano" userId="4b1e61f5-9f5b-4aae-b303-3bcf316aa9ea" providerId="ADAL" clId="{F21E2C51-2D2B-461B-9D56-07A3E8AE5468}" dt="2025-05-20T13:49:36.048" v="15" actId="114"/>
        <pc:sldMkLst>
          <pc:docMk/>
          <pc:sldMk cId="0" sldId="259"/>
        </pc:sldMkLst>
        <pc:spChg chg="mod">
          <ac:chgData name="Patrick Romano" userId="4b1e61f5-9f5b-4aae-b303-3bcf316aa9ea" providerId="ADAL" clId="{F21E2C51-2D2B-461B-9D56-07A3E8AE5468}" dt="2025-05-20T13:49:36.048" v="15" actId="114"/>
          <ac:spMkLst>
            <pc:docMk/>
            <pc:sldMk cId="0" sldId="259"/>
            <ac:spMk id="5" creationId="{00000000-0000-0000-0000-000000000000}"/>
          </ac:spMkLst>
        </pc:spChg>
      </pc:sldChg>
      <pc:sldChg chg="modSp mod">
        <pc:chgData name="Patrick Romano" userId="4b1e61f5-9f5b-4aae-b303-3bcf316aa9ea" providerId="ADAL" clId="{F21E2C51-2D2B-461B-9D56-07A3E8AE5468}" dt="2025-05-20T13:51:24.092" v="20" actId="20577"/>
        <pc:sldMkLst>
          <pc:docMk/>
          <pc:sldMk cId="0" sldId="263"/>
        </pc:sldMkLst>
        <pc:spChg chg="mod">
          <ac:chgData name="Patrick Romano" userId="4b1e61f5-9f5b-4aae-b303-3bcf316aa9ea" providerId="ADAL" clId="{F21E2C51-2D2B-461B-9D56-07A3E8AE5468}" dt="2025-05-20T13:51:24.092" v="20" actId="20577"/>
          <ac:spMkLst>
            <pc:docMk/>
            <pc:sldMk cId="0" sldId="263"/>
            <ac:spMk id="2" creationId="{D37FCE68-E882-CE2D-9C3F-1A4701BEC071}"/>
          </ac:spMkLst>
        </pc:spChg>
      </pc:sldChg>
      <pc:sldChg chg="modSp mod">
        <pc:chgData name="Patrick Romano" userId="4b1e61f5-9f5b-4aae-b303-3bcf316aa9ea" providerId="ADAL" clId="{F21E2C51-2D2B-461B-9D56-07A3E8AE5468}" dt="2025-05-20T13:52:32.664" v="31" actId="20577"/>
        <pc:sldMkLst>
          <pc:docMk/>
          <pc:sldMk cId="0" sldId="278"/>
        </pc:sldMkLst>
        <pc:spChg chg="mod">
          <ac:chgData name="Patrick Romano" userId="4b1e61f5-9f5b-4aae-b303-3bcf316aa9ea" providerId="ADAL" clId="{F21E2C51-2D2B-461B-9D56-07A3E8AE5468}" dt="2025-05-20T13:52:32.664" v="31" actId="20577"/>
          <ac:spMkLst>
            <pc:docMk/>
            <pc:sldMk cId="0" sldId="278"/>
            <ac:spMk id="21509" creationId="{00000000-0000-0000-0000-000000000000}"/>
          </ac:spMkLst>
        </pc:spChg>
      </pc:sldChg>
      <pc:sldChg chg="modSp mod">
        <pc:chgData name="Patrick Romano" userId="4b1e61f5-9f5b-4aae-b303-3bcf316aa9ea" providerId="ADAL" clId="{F21E2C51-2D2B-461B-9D56-07A3E8AE5468}" dt="2025-06-02T16:13:13.092" v="48" actId="113"/>
        <pc:sldMkLst>
          <pc:docMk/>
          <pc:sldMk cId="0" sldId="281"/>
        </pc:sldMkLst>
        <pc:spChg chg="mod">
          <ac:chgData name="Patrick Romano" userId="4b1e61f5-9f5b-4aae-b303-3bcf316aa9ea" providerId="ADAL" clId="{F21E2C51-2D2B-461B-9D56-07A3E8AE5468}" dt="2025-06-02T16:13:13.092" v="48" actId="113"/>
          <ac:spMkLst>
            <pc:docMk/>
            <pc:sldMk cId="0" sldId="281"/>
            <ac:spMk id="25602" creationId="{00000000-0000-0000-0000-000000000000}"/>
          </ac:spMkLst>
        </pc:spChg>
      </pc:sldChg>
      <pc:sldChg chg="modSp mod ord">
        <pc:chgData name="Patrick Romano" userId="4b1e61f5-9f5b-4aae-b303-3bcf316aa9ea" providerId="ADAL" clId="{F21E2C51-2D2B-461B-9D56-07A3E8AE5468}" dt="2025-05-20T13:44:36.851" v="3"/>
        <pc:sldMkLst>
          <pc:docMk/>
          <pc:sldMk cId="301211150" sldId="344"/>
        </pc:sldMkLst>
        <pc:picChg chg="mod">
          <ac:chgData name="Patrick Romano" userId="4b1e61f5-9f5b-4aae-b303-3bcf316aa9ea" providerId="ADAL" clId="{F21E2C51-2D2B-461B-9D56-07A3E8AE5468}" dt="2025-04-29T19:33:35.267" v="1" actId="1076"/>
          <ac:picMkLst>
            <pc:docMk/>
            <pc:sldMk cId="301211150" sldId="344"/>
            <ac:picMk id="3" creationId="{FAAA17C1-0654-4992-86F1-9049F63EC339}"/>
          </ac:picMkLst>
        </pc:picChg>
      </pc:sldChg>
    </pc:docChg>
  </pc:docChgLst>
  <pc:docChgLst>
    <pc:chgData name="Patrick Romano" userId="4b1e61f5-9f5b-4aae-b303-3bcf316aa9ea" providerId="ADAL" clId="{A223D77C-1731-4885-8B53-430C8033BAB7}"/>
    <pc:docChg chg="undo custSel addSld delSld modSld">
      <pc:chgData name="Patrick Romano" userId="4b1e61f5-9f5b-4aae-b303-3bcf316aa9ea" providerId="ADAL" clId="{A223D77C-1731-4885-8B53-430C8033BAB7}" dt="2025-03-27T18:33:00.349" v="560" actId="478"/>
      <pc:docMkLst>
        <pc:docMk/>
      </pc:docMkLst>
      <pc:sldChg chg="modSp mod">
        <pc:chgData name="Patrick Romano" userId="4b1e61f5-9f5b-4aae-b303-3bcf316aa9ea" providerId="ADAL" clId="{A223D77C-1731-4885-8B53-430C8033BAB7}" dt="2025-03-27T18:24:17.203" v="501" actId="20577"/>
        <pc:sldMkLst>
          <pc:docMk/>
          <pc:sldMk cId="0" sldId="257"/>
        </pc:sldMkLst>
        <pc:spChg chg="mod">
          <ac:chgData name="Patrick Romano" userId="4b1e61f5-9f5b-4aae-b303-3bcf316aa9ea" providerId="ADAL" clId="{A223D77C-1731-4885-8B53-430C8033BAB7}" dt="2025-03-27T18:23:17.074" v="495" actId="12"/>
          <ac:spMkLst>
            <pc:docMk/>
            <pc:sldMk cId="0" sldId="257"/>
            <ac:spMk id="7171" creationId="{00000000-0000-0000-0000-000000000000}"/>
          </ac:spMkLst>
        </pc:spChg>
        <pc:spChg chg="mod">
          <ac:chgData name="Patrick Romano" userId="4b1e61f5-9f5b-4aae-b303-3bcf316aa9ea" providerId="ADAL" clId="{A223D77C-1731-4885-8B53-430C8033BAB7}" dt="2025-03-27T18:24:17.203" v="501" actId="20577"/>
          <ac:spMkLst>
            <pc:docMk/>
            <pc:sldMk cId="0" sldId="257"/>
            <ac:spMk id="7179" creationId="{00000000-0000-0000-0000-000000000000}"/>
          </ac:spMkLst>
        </pc:spChg>
      </pc:sldChg>
      <pc:sldChg chg="addSp delSp modSp mod">
        <pc:chgData name="Patrick Romano" userId="4b1e61f5-9f5b-4aae-b303-3bcf316aa9ea" providerId="ADAL" clId="{A223D77C-1731-4885-8B53-430C8033BAB7}" dt="2025-03-26T19:25:25.765" v="326" actId="164"/>
        <pc:sldMkLst>
          <pc:docMk/>
          <pc:sldMk cId="0" sldId="263"/>
        </pc:sldMkLst>
        <pc:spChg chg="add mod">
          <ac:chgData name="Patrick Romano" userId="4b1e61f5-9f5b-4aae-b303-3bcf316aa9ea" providerId="ADAL" clId="{A223D77C-1731-4885-8B53-430C8033BAB7}" dt="2025-03-26T19:25:25.765" v="326" actId="164"/>
          <ac:spMkLst>
            <pc:docMk/>
            <pc:sldMk cId="0" sldId="263"/>
            <ac:spMk id="2" creationId="{D37FCE68-E882-CE2D-9C3F-1A4701BEC071}"/>
          </ac:spMkLst>
        </pc:spChg>
        <pc:spChg chg="mod">
          <ac:chgData name="Patrick Romano" userId="4b1e61f5-9f5b-4aae-b303-3bcf316aa9ea" providerId="ADAL" clId="{A223D77C-1731-4885-8B53-430C8033BAB7}" dt="2025-03-26T19:25:25.765" v="326" actId="164"/>
          <ac:spMkLst>
            <pc:docMk/>
            <pc:sldMk cId="0" sldId="263"/>
            <ac:spMk id="5" creationId="{EB7339C3-E04F-E466-A800-FEF1BEBB4D96}"/>
          </ac:spMkLst>
        </pc:spChg>
        <pc:grpChg chg="add mod">
          <ac:chgData name="Patrick Romano" userId="4b1e61f5-9f5b-4aae-b303-3bcf316aa9ea" providerId="ADAL" clId="{A223D77C-1731-4885-8B53-430C8033BAB7}" dt="2025-03-26T19:25:25.765" v="326" actId="164"/>
          <ac:grpSpMkLst>
            <pc:docMk/>
            <pc:sldMk cId="0" sldId="263"/>
            <ac:grpSpMk id="7" creationId="{A8E8750C-2348-7532-24B3-CDEED2234FE6}"/>
          </ac:grpSpMkLst>
        </pc:grpChg>
        <pc:grpChg chg="mod">
          <ac:chgData name="Patrick Romano" userId="4b1e61f5-9f5b-4aae-b303-3bcf316aa9ea" providerId="ADAL" clId="{A223D77C-1731-4885-8B53-430C8033BAB7}" dt="2025-03-26T19:25:25.765" v="326" actId="164"/>
          <ac:grpSpMkLst>
            <pc:docMk/>
            <pc:sldMk cId="0" sldId="263"/>
            <ac:grpSpMk id="20483" creationId="{00000000-0000-0000-0000-000000000000}"/>
          </ac:grpSpMkLst>
        </pc:grpChg>
        <pc:picChg chg="add mod">
          <ac:chgData name="Patrick Romano" userId="4b1e61f5-9f5b-4aae-b303-3bcf316aa9ea" providerId="ADAL" clId="{A223D77C-1731-4885-8B53-430C8033BAB7}" dt="2025-03-26T19:25:25.765" v="326" actId="164"/>
          <ac:picMkLst>
            <pc:docMk/>
            <pc:sldMk cId="0" sldId="263"/>
            <ac:picMk id="6" creationId="{70005252-EF68-ECA0-13C5-D38AAB3573AE}"/>
          </ac:picMkLst>
        </pc:picChg>
        <pc:picChg chg="mod">
          <ac:chgData name="Patrick Romano" userId="4b1e61f5-9f5b-4aae-b303-3bcf316aa9ea" providerId="ADAL" clId="{A223D77C-1731-4885-8B53-430C8033BAB7}" dt="2025-03-26T19:25:25.765" v="326" actId="164"/>
          <ac:picMkLst>
            <pc:docMk/>
            <pc:sldMk cId="0" sldId="263"/>
            <ac:picMk id="20482" creationId="{00000000-0000-0000-0000-000000000000}"/>
          </ac:picMkLst>
        </pc:picChg>
      </pc:sldChg>
      <pc:sldChg chg="modSp mod">
        <pc:chgData name="Patrick Romano" userId="4b1e61f5-9f5b-4aae-b303-3bcf316aa9ea" providerId="ADAL" clId="{A223D77C-1731-4885-8B53-430C8033BAB7}" dt="2025-03-26T19:02:15.229" v="16" actId="20577"/>
        <pc:sldMkLst>
          <pc:docMk/>
          <pc:sldMk cId="0" sldId="282"/>
        </pc:sldMkLst>
        <pc:spChg chg="mod">
          <ac:chgData name="Patrick Romano" userId="4b1e61f5-9f5b-4aae-b303-3bcf316aa9ea" providerId="ADAL" clId="{A223D77C-1731-4885-8B53-430C8033BAB7}" dt="2025-03-26T19:02:15.229" v="16" actId="20577"/>
          <ac:spMkLst>
            <pc:docMk/>
            <pc:sldMk cId="0" sldId="282"/>
            <ac:spMk id="26630" creationId="{00000000-0000-0000-0000-000000000000}"/>
          </ac:spMkLst>
        </pc:spChg>
      </pc:sldChg>
      <pc:sldChg chg="addSp modSp mod">
        <pc:chgData name="Patrick Romano" userId="4b1e61f5-9f5b-4aae-b303-3bcf316aa9ea" providerId="ADAL" clId="{A223D77C-1731-4885-8B53-430C8033BAB7}" dt="2025-03-26T19:17:25.228" v="254" actId="1076"/>
        <pc:sldMkLst>
          <pc:docMk/>
          <pc:sldMk cId="1898569408" sldId="318"/>
        </pc:sldMkLst>
        <pc:spChg chg="mod">
          <ac:chgData name="Patrick Romano" userId="4b1e61f5-9f5b-4aae-b303-3bcf316aa9ea" providerId="ADAL" clId="{A223D77C-1731-4885-8B53-430C8033BAB7}" dt="2025-03-26T19:16:52.786" v="252" actId="1076"/>
          <ac:spMkLst>
            <pc:docMk/>
            <pc:sldMk cId="1898569408" sldId="318"/>
            <ac:spMk id="2" creationId="{C78CCF9C-0F83-6263-0E4B-CEE7744564F8}"/>
          </ac:spMkLst>
        </pc:spChg>
        <pc:spChg chg="mod">
          <ac:chgData name="Patrick Romano" userId="4b1e61f5-9f5b-4aae-b303-3bcf316aa9ea" providerId="ADAL" clId="{A223D77C-1731-4885-8B53-430C8033BAB7}" dt="2025-03-26T19:16:56.441" v="253" actId="1076"/>
          <ac:spMkLst>
            <pc:docMk/>
            <pc:sldMk cId="1898569408" sldId="318"/>
            <ac:spMk id="3" creationId="{FAB08E25-7978-43B6-19B1-3C6D9D463A7B}"/>
          </ac:spMkLst>
        </pc:spChg>
        <pc:spChg chg="mod">
          <ac:chgData name="Patrick Romano" userId="4b1e61f5-9f5b-4aae-b303-3bcf316aa9ea" providerId="ADAL" clId="{A223D77C-1731-4885-8B53-430C8033BAB7}" dt="2025-03-26T19:17:25.228" v="254" actId="1076"/>
          <ac:spMkLst>
            <pc:docMk/>
            <pc:sldMk cId="1898569408" sldId="318"/>
            <ac:spMk id="5" creationId="{00000000-0000-0000-0000-000000000000}"/>
          </ac:spMkLst>
        </pc:spChg>
        <pc:picChg chg="mod">
          <ac:chgData name="Patrick Romano" userId="4b1e61f5-9f5b-4aae-b303-3bcf316aa9ea" providerId="ADAL" clId="{A223D77C-1731-4885-8B53-430C8033BAB7}" dt="2025-03-26T19:15:25.655" v="239" actId="1076"/>
          <ac:picMkLst>
            <pc:docMk/>
            <pc:sldMk cId="1898569408" sldId="318"/>
            <ac:picMk id="1026" creationId="{00000000-0000-0000-0000-000000000000}"/>
          </ac:picMkLst>
        </pc:picChg>
        <pc:picChg chg="add mod">
          <ac:chgData name="Patrick Romano" userId="4b1e61f5-9f5b-4aae-b303-3bcf316aa9ea" providerId="ADAL" clId="{A223D77C-1731-4885-8B53-430C8033BAB7}" dt="2025-03-26T19:16:34.341" v="249" actId="1076"/>
          <ac:picMkLst>
            <pc:docMk/>
            <pc:sldMk cId="1898569408" sldId="318"/>
            <ac:picMk id="3074" creationId="{799CDD04-CBA5-66EC-483F-C0AE5B2C3446}"/>
          </ac:picMkLst>
        </pc:picChg>
      </pc:sldChg>
      <pc:sldChg chg="addSp delSp modSp mod">
        <pc:chgData name="Patrick Romano" userId="4b1e61f5-9f5b-4aae-b303-3bcf316aa9ea" providerId="ADAL" clId="{A223D77C-1731-4885-8B53-430C8033BAB7}" dt="2025-03-27T18:33:00.349" v="560" actId="478"/>
        <pc:sldMkLst>
          <pc:docMk/>
          <pc:sldMk cId="1737232555" sldId="319"/>
        </pc:sldMkLst>
      </pc:sldChg>
      <pc:sldChg chg="addSp delSp modSp mod">
        <pc:chgData name="Patrick Romano" userId="4b1e61f5-9f5b-4aae-b303-3bcf316aa9ea" providerId="ADAL" clId="{A223D77C-1731-4885-8B53-430C8033BAB7}" dt="2025-03-27T18:17:20.746" v="346" actId="1076"/>
        <pc:sldMkLst>
          <pc:docMk/>
          <pc:sldMk cId="2716494674" sldId="330"/>
        </pc:sldMkLst>
        <pc:spChg chg="add mod">
          <ac:chgData name="Patrick Romano" userId="4b1e61f5-9f5b-4aae-b303-3bcf316aa9ea" providerId="ADAL" clId="{A223D77C-1731-4885-8B53-430C8033BAB7}" dt="2025-03-27T18:17:20.746" v="346" actId="1076"/>
          <ac:spMkLst>
            <pc:docMk/>
            <pc:sldMk cId="2716494674" sldId="330"/>
            <ac:spMk id="11" creationId="{965D7CB4-F118-0E1D-A3FE-AAB8E36AB6C1}"/>
          </ac:spMkLst>
        </pc:spChg>
      </pc:sldChg>
      <pc:sldChg chg="addSp delSp modSp mod">
        <pc:chgData name="Patrick Romano" userId="4b1e61f5-9f5b-4aae-b303-3bcf316aa9ea" providerId="ADAL" clId="{A223D77C-1731-4885-8B53-430C8033BAB7}" dt="2025-03-27T18:14:41.964" v="340" actId="1076"/>
        <pc:sldMkLst>
          <pc:docMk/>
          <pc:sldMk cId="4126140502" sldId="342"/>
        </pc:sldMkLst>
        <pc:spChg chg="mod">
          <ac:chgData name="Patrick Romano" userId="4b1e61f5-9f5b-4aae-b303-3bcf316aa9ea" providerId="ADAL" clId="{A223D77C-1731-4885-8B53-430C8033BAB7}" dt="2025-03-27T18:14:23.631" v="336" actId="164"/>
          <ac:spMkLst>
            <pc:docMk/>
            <pc:sldMk cId="4126140502" sldId="342"/>
            <ac:spMk id="9" creationId="{65696743-6E54-9D3A-1E48-4A1A4AE2E1E8}"/>
          </ac:spMkLst>
        </pc:spChg>
        <pc:spChg chg="mod">
          <ac:chgData name="Patrick Romano" userId="4b1e61f5-9f5b-4aae-b303-3bcf316aa9ea" providerId="ADAL" clId="{A223D77C-1731-4885-8B53-430C8033BAB7}" dt="2025-03-27T18:14:23.631" v="336" actId="164"/>
          <ac:spMkLst>
            <pc:docMk/>
            <pc:sldMk cId="4126140502" sldId="342"/>
            <ac:spMk id="10" creationId="{948312A6-C480-FB4D-432F-DA453F31FE61}"/>
          </ac:spMkLst>
        </pc:spChg>
        <pc:spChg chg="mod">
          <ac:chgData name="Patrick Romano" userId="4b1e61f5-9f5b-4aae-b303-3bcf316aa9ea" providerId="ADAL" clId="{A223D77C-1731-4885-8B53-430C8033BAB7}" dt="2025-03-27T18:14:32.237" v="338" actId="1076"/>
          <ac:spMkLst>
            <pc:docMk/>
            <pc:sldMk cId="4126140502" sldId="342"/>
            <ac:spMk id="11" creationId="{AE93B48C-4884-401E-93EC-A00368FB5D6E}"/>
          </ac:spMkLst>
        </pc:spChg>
        <pc:grpChg chg="add mod">
          <ac:chgData name="Patrick Romano" userId="4b1e61f5-9f5b-4aae-b303-3bcf316aa9ea" providerId="ADAL" clId="{A223D77C-1731-4885-8B53-430C8033BAB7}" dt="2025-03-27T18:14:41.964" v="340" actId="1076"/>
          <ac:grpSpMkLst>
            <pc:docMk/>
            <pc:sldMk cId="4126140502" sldId="342"/>
            <ac:grpSpMk id="2" creationId="{CF2E0B54-0B27-B134-FDC6-068DA64EDFA4}"/>
          </ac:grpSpMkLst>
        </pc:grpChg>
        <pc:picChg chg="mod">
          <ac:chgData name="Patrick Romano" userId="4b1e61f5-9f5b-4aae-b303-3bcf316aa9ea" providerId="ADAL" clId="{A223D77C-1731-4885-8B53-430C8033BAB7}" dt="2025-03-27T18:14:23.631" v="336" actId="164"/>
          <ac:picMkLst>
            <pc:docMk/>
            <pc:sldMk cId="4126140502" sldId="342"/>
            <ac:picMk id="6" creationId="{498D4DF2-3F04-4353-99F3-B3CD2C6F229C}"/>
          </ac:picMkLst>
        </pc:picChg>
        <pc:cxnChg chg="mod">
          <ac:chgData name="Patrick Romano" userId="4b1e61f5-9f5b-4aae-b303-3bcf316aa9ea" providerId="ADAL" clId="{A223D77C-1731-4885-8B53-430C8033BAB7}" dt="2025-03-27T18:14:23.631" v="336" actId="164"/>
          <ac:cxnSpMkLst>
            <pc:docMk/>
            <pc:sldMk cId="4126140502" sldId="342"/>
            <ac:cxnSpMk id="13" creationId="{C7BF096A-B8FB-70AA-ECBB-EA0928B3A9A2}"/>
          </ac:cxnSpMkLst>
        </pc:cxnChg>
        <pc:cxnChg chg="mod">
          <ac:chgData name="Patrick Romano" userId="4b1e61f5-9f5b-4aae-b303-3bcf316aa9ea" providerId="ADAL" clId="{A223D77C-1731-4885-8B53-430C8033BAB7}" dt="2025-03-27T18:14:23.631" v="336" actId="164"/>
          <ac:cxnSpMkLst>
            <pc:docMk/>
            <pc:sldMk cId="4126140502" sldId="342"/>
            <ac:cxnSpMk id="16" creationId="{75CAF262-81E3-CEDD-9C34-317BEB876239}"/>
          </ac:cxnSpMkLst>
        </pc:cxnChg>
      </pc:sldChg>
      <pc:sldChg chg="delSp modSp">
        <pc:chgData name="Patrick Romano" userId="4b1e61f5-9f5b-4aae-b303-3bcf316aa9ea" providerId="ADAL" clId="{A223D77C-1731-4885-8B53-430C8033BAB7}" dt="2025-03-27T18:11:46.992" v="331" actId="1076"/>
        <pc:sldMkLst>
          <pc:docMk/>
          <pc:sldMk cId="443061449" sldId="349"/>
        </pc:sldMkLst>
        <pc:spChg chg="mod">
          <ac:chgData name="Patrick Romano" userId="4b1e61f5-9f5b-4aae-b303-3bcf316aa9ea" providerId="ADAL" clId="{A223D77C-1731-4885-8B53-430C8033BAB7}" dt="2025-03-27T18:11:46.992" v="331" actId="1076"/>
          <ac:spMkLst>
            <pc:docMk/>
            <pc:sldMk cId="443061449" sldId="349"/>
            <ac:spMk id="4" creationId="{28D3792D-2D99-61E7-BAB5-A47449A02CA6}"/>
          </ac:spMkLst>
        </pc:spChg>
        <pc:spChg chg="mod">
          <ac:chgData name="Patrick Romano" userId="4b1e61f5-9f5b-4aae-b303-3bcf316aa9ea" providerId="ADAL" clId="{A223D77C-1731-4885-8B53-430C8033BAB7}" dt="2025-03-27T18:11:19.313" v="327" actId="338"/>
          <ac:spMkLst>
            <pc:docMk/>
            <pc:sldMk cId="443061449" sldId="349"/>
            <ac:spMk id="5" creationId="{F5CB7031-B57C-43E1-9E76-633970A01045}"/>
          </ac:spMkLst>
        </pc:spChg>
        <pc:grpChg chg="mod">
          <ac:chgData name="Patrick Romano" userId="4b1e61f5-9f5b-4aae-b303-3bcf316aa9ea" providerId="ADAL" clId="{A223D77C-1731-4885-8B53-430C8033BAB7}" dt="2025-03-27T18:11:19.313" v="327" actId="338"/>
          <ac:grpSpMkLst>
            <pc:docMk/>
            <pc:sldMk cId="443061449" sldId="349"/>
            <ac:grpSpMk id="1" creationId="{00000000-0000-0000-0000-000000000000}"/>
          </ac:grpSpMkLst>
        </pc:grpChg>
        <pc:grpChg chg="mod">
          <ac:chgData name="Patrick Romano" userId="4b1e61f5-9f5b-4aae-b303-3bcf316aa9ea" providerId="ADAL" clId="{A223D77C-1731-4885-8B53-430C8033BAB7}" dt="2025-03-27T18:11:46.992" v="331" actId="1076"/>
          <ac:grpSpMkLst>
            <pc:docMk/>
            <pc:sldMk cId="443061449" sldId="349"/>
            <ac:grpSpMk id="3" creationId="{168BE3B5-FF11-47FB-4A2E-37707B6A09B3}"/>
          </ac:grpSpMkLst>
        </pc:grpChg>
        <pc:picChg chg="mod">
          <ac:chgData name="Patrick Romano" userId="4b1e61f5-9f5b-4aae-b303-3bcf316aa9ea" providerId="ADAL" clId="{A223D77C-1731-4885-8B53-430C8033BAB7}" dt="2025-03-27T18:11:46.992" v="331" actId="1076"/>
          <ac:picMkLst>
            <pc:docMk/>
            <pc:sldMk cId="443061449" sldId="349"/>
            <ac:picMk id="1029" creationId="{60841742-785F-9418-4192-ABFD25F7C7EF}"/>
          </ac:picMkLst>
        </pc:picChg>
      </pc:sldChg>
      <pc:sldChg chg="addSp delSp modSp new del mod modClrScheme chgLayout">
        <pc:chgData name="Patrick Romano" userId="4b1e61f5-9f5b-4aae-b303-3bcf316aa9ea" providerId="ADAL" clId="{A223D77C-1731-4885-8B53-430C8033BAB7}" dt="2025-03-26T19:17:29.855" v="255" actId="2696"/>
        <pc:sldMkLst>
          <pc:docMk/>
          <pc:sldMk cId="308277761" sldId="364"/>
        </pc:sldMkLst>
      </pc:sldChg>
      <pc:sldChg chg="addSp delSp modSp new del mod modClrScheme chgLayout">
        <pc:chgData name="Patrick Romano" userId="4b1e61f5-9f5b-4aae-b303-3bcf316aa9ea" providerId="ADAL" clId="{A223D77C-1731-4885-8B53-430C8033BAB7}" dt="2025-03-26T19:05:21.567" v="25" actId="680"/>
        <pc:sldMkLst>
          <pc:docMk/>
          <pc:sldMk cId="3896935898" sldId="364"/>
        </pc:sldMkLst>
      </pc:sldChg>
    </pc:docChg>
  </pc:docChgLst>
  <pc:docChgLst>
    <pc:chgData name="Patrick Romano" userId="4b1e61f5-9f5b-4aae-b303-3bcf316aa9ea" providerId="ADAL" clId="{E2017DB9-8FF1-49FA-816D-320B396FAB2D}"/>
    <pc:docChg chg="undo custSel modSld">
      <pc:chgData name="Patrick Romano" userId="4b1e61f5-9f5b-4aae-b303-3bcf316aa9ea" providerId="ADAL" clId="{E2017DB9-8FF1-49FA-816D-320B396FAB2D}" dt="2024-06-10T19:33:46.802" v="48" actId="1076"/>
      <pc:docMkLst>
        <pc:docMk/>
      </pc:docMkLst>
      <pc:sldChg chg="addSp delSp modSp mod">
        <pc:chgData name="Patrick Romano" userId="4b1e61f5-9f5b-4aae-b303-3bcf316aa9ea" providerId="ADAL" clId="{E2017DB9-8FF1-49FA-816D-320B396FAB2D}" dt="2024-06-10T19:33:46.802" v="48" actId="1076"/>
        <pc:sldMkLst>
          <pc:docMk/>
          <pc:sldMk cId="0" sldId="263"/>
        </pc:sldMkLst>
      </pc:sldChg>
    </pc:docChg>
  </pc:docChgLst>
  <pc:docChgLst>
    <pc:chgData name="Patrick Romano" userId="4b1e61f5-9f5b-4aae-b303-3bcf316aa9ea" providerId="ADAL" clId="{82D1B5BB-03E4-48A0-8274-8FEF1A6D3DB8}"/>
    <pc:docChg chg="undo custSel addSld delSld modSld delMainMaster">
      <pc:chgData name="Patrick Romano" userId="4b1e61f5-9f5b-4aae-b303-3bcf316aa9ea" providerId="ADAL" clId="{82D1B5BB-03E4-48A0-8274-8FEF1A6D3DB8}" dt="2025-01-13T19:10:45.830" v="89" actId="2696"/>
      <pc:docMkLst>
        <pc:docMk/>
      </pc:docMkLst>
      <pc:sldChg chg="addSp delSp modSp mod">
        <pc:chgData name="Patrick Romano" userId="4b1e61f5-9f5b-4aae-b303-3bcf316aa9ea" providerId="ADAL" clId="{82D1B5BB-03E4-48A0-8274-8FEF1A6D3DB8}" dt="2025-01-13T19:09:44.973" v="88" actId="1076"/>
        <pc:sldMkLst>
          <pc:docMk/>
          <pc:sldMk cId="4063917039" sldId="345"/>
        </pc:sldMkLst>
      </pc:sldChg>
      <pc:sldChg chg="modSp add del mod">
        <pc:chgData name="Patrick Romano" userId="4b1e61f5-9f5b-4aae-b303-3bcf316aa9ea" providerId="ADAL" clId="{82D1B5BB-03E4-48A0-8274-8FEF1A6D3DB8}" dt="2025-01-13T19:10:45.830" v="89" actId="2696"/>
        <pc:sldMkLst>
          <pc:docMk/>
          <pc:sldMk cId="1506776353" sldId="364"/>
        </pc:sldMkLst>
      </pc:sldChg>
      <pc:sldMasterChg chg="del delSldLayout">
        <pc:chgData name="Patrick Romano" userId="4b1e61f5-9f5b-4aae-b303-3bcf316aa9ea" providerId="ADAL" clId="{82D1B5BB-03E4-48A0-8274-8FEF1A6D3DB8}" dt="2025-01-13T19:10:45.830" v="89" actId="2696"/>
        <pc:sldMasterMkLst>
          <pc:docMk/>
          <pc:sldMasterMk cId="161628971" sldId="2147483672"/>
        </pc:sldMasterMkLst>
        <pc:sldLayoutChg chg="del">
          <pc:chgData name="Patrick Romano" userId="4b1e61f5-9f5b-4aae-b303-3bcf316aa9ea" providerId="ADAL" clId="{82D1B5BB-03E4-48A0-8274-8FEF1A6D3DB8}" dt="2025-01-13T19:10:45.830" v="89" actId="2696"/>
          <pc:sldLayoutMkLst>
            <pc:docMk/>
            <pc:sldMasterMk cId="161628971" sldId="2147483672"/>
            <pc:sldLayoutMk cId="1900333573" sldId="2147483673"/>
          </pc:sldLayoutMkLst>
        </pc:sldLayoutChg>
        <pc:sldLayoutChg chg="del">
          <pc:chgData name="Patrick Romano" userId="4b1e61f5-9f5b-4aae-b303-3bcf316aa9ea" providerId="ADAL" clId="{82D1B5BB-03E4-48A0-8274-8FEF1A6D3DB8}" dt="2025-01-13T19:10:45.830" v="89" actId="2696"/>
          <pc:sldLayoutMkLst>
            <pc:docMk/>
            <pc:sldMasterMk cId="161628971" sldId="2147483672"/>
            <pc:sldLayoutMk cId="653284884" sldId="2147483674"/>
          </pc:sldLayoutMkLst>
        </pc:sldLayoutChg>
        <pc:sldLayoutChg chg="del">
          <pc:chgData name="Patrick Romano" userId="4b1e61f5-9f5b-4aae-b303-3bcf316aa9ea" providerId="ADAL" clId="{82D1B5BB-03E4-48A0-8274-8FEF1A6D3DB8}" dt="2025-01-13T19:10:45.830" v="89" actId="2696"/>
          <pc:sldLayoutMkLst>
            <pc:docMk/>
            <pc:sldMasterMk cId="161628971" sldId="2147483672"/>
            <pc:sldLayoutMk cId="2079985602" sldId="2147483675"/>
          </pc:sldLayoutMkLst>
        </pc:sldLayoutChg>
        <pc:sldLayoutChg chg="del">
          <pc:chgData name="Patrick Romano" userId="4b1e61f5-9f5b-4aae-b303-3bcf316aa9ea" providerId="ADAL" clId="{82D1B5BB-03E4-48A0-8274-8FEF1A6D3DB8}" dt="2025-01-13T19:10:45.830" v="89" actId="2696"/>
          <pc:sldLayoutMkLst>
            <pc:docMk/>
            <pc:sldMasterMk cId="161628971" sldId="2147483672"/>
            <pc:sldLayoutMk cId="3922943007" sldId="2147483676"/>
          </pc:sldLayoutMkLst>
        </pc:sldLayoutChg>
        <pc:sldLayoutChg chg="del">
          <pc:chgData name="Patrick Romano" userId="4b1e61f5-9f5b-4aae-b303-3bcf316aa9ea" providerId="ADAL" clId="{82D1B5BB-03E4-48A0-8274-8FEF1A6D3DB8}" dt="2025-01-13T19:10:45.830" v="89" actId="2696"/>
          <pc:sldLayoutMkLst>
            <pc:docMk/>
            <pc:sldMasterMk cId="161628971" sldId="2147483672"/>
            <pc:sldLayoutMk cId="1467052390" sldId="2147483677"/>
          </pc:sldLayoutMkLst>
        </pc:sldLayoutChg>
        <pc:sldLayoutChg chg="del">
          <pc:chgData name="Patrick Romano" userId="4b1e61f5-9f5b-4aae-b303-3bcf316aa9ea" providerId="ADAL" clId="{82D1B5BB-03E4-48A0-8274-8FEF1A6D3DB8}" dt="2025-01-13T19:10:45.830" v="89" actId="2696"/>
          <pc:sldLayoutMkLst>
            <pc:docMk/>
            <pc:sldMasterMk cId="161628971" sldId="2147483672"/>
            <pc:sldLayoutMk cId="253839216" sldId="2147483678"/>
          </pc:sldLayoutMkLst>
        </pc:sldLayoutChg>
        <pc:sldLayoutChg chg="del">
          <pc:chgData name="Patrick Romano" userId="4b1e61f5-9f5b-4aae-b303-3bcf316aa9ea" providerId="ADAL" clId="{82D1B5BB-03E4-48A0-8274-8FEF1A6D3DB8}" dt="2025-01-13T19:10:45.830" v="89" actId="2696"/>
          <pc:sldLayoutMkLst>
            <pc:docMk/>
            <pc:sldMasterMk cId="161628971" sldId="2147483672"/>
            <pc:sldLayoutMk cId="157678746" sldId="2147483679"/>
          </pc:sldLayoutMkLst>
        </pc:sldLayoutChg>
        <pc:sldLayoutChg chg="del">
          <pc:chgData name="Patrick Romano" userId="4b1e61f5-9f5b-4aae-b303-3bcf316aa9ea" providerId="ADAL" clId="{82D1B5BB-03E4-48A0-8274-8FEF1A6D3DB8}" dt="2025-01-13T19:10:45.830" v="89" actId="2696"/>
          <pc:sldLayoutMkLst>
            <pc:docMk/>
            <pc:sldMasterMk cId="161628971" sldId="2147483672"/>
            <pc:sldLayoutMk cId="2179330104" sldId="2147483680"/>
          </pc:sldLayoutMkLst>
        </pc:sldLayoutChg>
        <pc:sldLayoutChg chg="del">
          <pc:chgData name="Patrick Romano" userId="4b1e61f5-9f5b-4aae-b303-3bcf316aa9ea" providerId="ADAL" clId="{82D1B5BB-03E4-48A0-8274-8FEF1A6D3DB8}" dt="2025-01-13T19:10:45.830" v="89" actId="2696"/>
          <pc:sldLayoutMkLst>
            <pc:docMk/>
            <pc:sldMasterMk cId="161628971" sldId="2147483672"/>
            <pc:sldLayoutMk cId="2441875730" sldId="2147483681"/>
          </pc:sldLayoutMkLst>
        </pc:sldLayoutChg>
        <pc:sldLayoutChg chg="del">
          <pc:chgData name="Patrick Romano" userId="4b1e61f5-9f5b-4aae-b303-3bcf316aa9ea" providerId="ADAL" clId="{82D1B5BB-03E4-48A0-8274-8FEF1A6D3DB8}" dt="2025-01-13T19:10:45.830" v="89" actId="2696"/>
          <pc:sldLayoutMkLst>
            <pc:docMk/>
            <pc:sldMasterMk cId="161628971" sldId="2147483672"/>
            <pc:sldLayoutMk cId="1146486322" sldId="2147483682"/>
          </pc:sldLayoutMkLst>
        </pc:sldLayoutChg>
        <pc:sldLayoutChg chg="del">
          <pc:chgData name="Patrick Romano" userId="4b1e61f5-9f5b-4aae-b303-3bcf316aa9ea" providerId="ADAL" clId="{82D1B5BB-03E4-48A0-8274-8FEF1A6D3DB8}" dt="2025-01-13T19:10:45.830" v="89" actId="2696"/>
          <pc:sldLayoutMkLst>
            <pc:docMk/>
            <pc:sldMasterMk cId="161628971" sldId="2147483672"/>
            <pc:sldLayoutMk cId="110220571" sldId="2147483683"/>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Macintosh%20HD:Users:patromano:Desktop:AAL-lectins:Drexel%20-Johan%20studies:BC2L1-3%20BSA%2021411%20summary%20samples%20vs%20AFP.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Lectins vs AFP</a:t>
            </a:r>
          </a:p>
        </c:rich>
      </c:tx>
      <c:overlay val="0"/>
      <c:spPr>
        <a:noFill/>
        <a:ln w="25400">
          <a:noFill/>
        </a:ln>
      </c:spPr>
    </c:title>
    <c:autoTitleDeleted val="0"/>
    <c:plotArea>
      <c:layout>
        <c:manualLayout>
          <c:layoutTarget val="inner"/>
          <c:xMode val="edge"/>
          <c:yMode val="edge"/>
          <c:x val="7.1770279036552503E-2"/>
          <c:y val="0.20909102510821301"/>
          <c:w val="0.62360398007315598"/>
          <c:h val="0.69545493133818503"/>
        </c:manualLayout>
      </c:layout>
      <c:barChart>
        <c:barDir val="col"/>
        <c:grouping val="clustered"/>
        <c:varyColors val="0"/>
        <c:ser>
          <c:idx val="0"/>
          <c:order val="0"/>
          <c:tx>
            <c:v>Lectin and AFP both used at 5ul of 0.1mg/ml</c:v>
          </c:tx>
          <c:spPr>
            <a:solidFill>
              <a:srgbClr val="4F81BD"/>
            </a:solidFill>
            <a:ln w="25400">
              <a:noFill/>
            </a:ln>
          </c:spPr>
          <c:invertIfNegative val="0"/>
          <c:errBars>
            <c:errBarType val="both"/>
            <c:errValType val="cust"/>
            <c:noEndCap val="0"/>
            <c:plus>
              <c:numRef>
                <c:f>(Sheet1!$I$6:$I$8,Sheet1!$I$10)</c:f>
                <c:numCache>
                  <c:formatCode>General</c:formatCode>
                  <c:ptCount val="4"/>
                  <c:pt idx="0">
                    <c:v>0</c:v>
                  </c:pt>
                  <c:pt idx="1">
                    <c:v>1.1547005383792519</c:v>
                  </c:pt>
                  <c:pt idx="2">
                    <c:v>1.807392228230128</c:v>
                  </c:pt>
                  <c:pt idx="3">
                    <c:v>0.76376261582597305</c:v>
                  </c:pt>
                </c:numCache>
              </c:numRef>
            </c:plus>
            <c:minus>
              <c:numRef>
                <c:f>(Sheet1!$I$6:$I$8,Sheet1!$I$10)</c:f>
                <c:numCache>
                  <c:formatCode>General</c:formatCode>
                  <c:ptCount val="4"/>
                  <c:pt idx="0">
                    <c:v>0</c:v>
                  </c:pt>
                  <c:pt idx="1">
                    <c:v>1.1547005383792519</c:v>
                  </c:pt>
                  <c:pt idx="2">
                    <c:v>1.807392228230128</c:v>
                  </c:pt>
                  <c:pt idx="3">
                    <c:v>0.76376261582597305</c:v>
                  </c:pt>
                </c:numCache>
              </c:numRef>
            </c:minus>
            <c:spPr>
              <a:ln w="3175">
                <a:solidFill>
                  <a:srgbClr val="000000"/>
                </a:solidFill>
                <a:prstDash val="solid"/>
              </a:ln>
            </c:spPr>
          </c:errBars>
          <c:cat>
            <c:strRef>
              <c:f>(Sheet1!$C$6,Sheet1!$C$7,Sheet1!$C$8,Sheet1!$C$10)</c:f>
              <c:strCache>
                <c:ptCount val="4"/>
                <c:pt idx="0">
                  <c:v>N224Q</c:v>
                </c:pt>
                <c:pt idx="1">
                  <c:v>Vec</c:v>
                </c:pt>
                <c:pt idx="2">
                  <c:v>10X</c:v>
                </c:pt>
                <c:pt idx="3">
                  <c:v>BC2L</c:v>
                </c:pt>
              </c:strCache>
            </c:strRef>
          </c:cat>
          <c:val>
            <c:numRef>
              <c:f>(Sheet1!$H$6,Sheet1!$H$7,Sheet1!$H$8,Sheet1!$H$10)</c:f>
              <c:numCache>
                <c:formatCode>General</c:formatCode>
                <c:ptCount val="4"/>
                <c:pt idx="0">
                  <c:v>6</c:v>
                </c:pt>
                <c:pt idx="1">
                  <c:v>0.66666666666666696</c:v>
                </c:pt>
                <c:pt idx="2">
                  <c:v>1.966666666666667</c:v>
                </c:pt>
                <c:pt idx="3">
                  <c:v>0.33333333333333298</c:v>
                </c:pt>
              </c:numCache>
            </c:numRef>
          </c:val>
          <c:extLst>
            <c:ext xmlns:c16="http://schemas.microsoft.com/office/drawing/2014/chart" uri="{C3380CC4-5D6E-409C-BE32-E72D297353CC}">
              <c16:uniqueId val="{00000000-1F9D-4C47-8448-51CADB61087E}"/>
            </c:ext>
          </c:extLst>
        </c:ser>
        <c:dLbls>
          <c:showLegendKey val="0"/>
          <c:showVal val="0"/>
          <c:showCatName val="0"/>
          <c:showSerName val="0"/>
          <c:showPercent val="0"/>
          <c:showBubbleSize val="0"/>
        </c:dLbls>
        <c:gapWidth val="150"/>
        <c:axId val="466947736"/>
        <c:axId val="593337400"/>
      </c:barChart>
      <c:catAx>
        <c:axId val="466947736"/>
        <c:scaling>
          <c:orientation val="minMax"/>
        </c:scaling>
        <c:delete val="0"/>
        <c:axPos val="b"/>
        <c:numFmt formatCode="General" sourceLinked="1"/>
        <c:majorTickMark val="out"/>
        <c:minorTickMark val="none"/>
        <c:tickLblPos val="nextTo"/>
        <c:spPr>
          <a:ln w="3175">
            <a:solidFill>
              <a:srgbClr val="808080"/>
            </a:solidFill>
            <a:prstDash val="solid"/>
          </a:ln>
        </c:spPr>
        <c:crossAx val="593337400"/>
        <c:crosses val="autoZero"/>
        <c:auto val="1"/>
        <c:lblAlgn val="ctr"/>
        <c:lblOffset val="100"/>
        <c:noMultiLvlLbl val="0"/>
      </c:catAx>
      <c:valAx>
        <c:axId val="593337400"/>
        <c:scaling>
          <c:orientation val="minMax"/>
        </c:scaling>
        <c:delete val="0"/>
        <c:axPos val="l"/>
        <c:majorGridlines>
          <c:spPr>
            <a:ln w="3175">
              <a:solidFill>
                <a:srgbClr val="808080"/>
              </a:solidFill>
              <a:prstDash val="solid"/>
            </a:ln>
          </c:spPr>
        </c:majorGridlines>
        <c:title>
          <c:tx>
            <c:rich>
              <a:bodyPr rot="-5400000" vert="horz"/>
              <a:lstStyle/>
              <a:p>
                <a:pPr>
                  <a:defRPr/>
                </a:pPr>
                <a:r>
                  <a:rPr lang="en-US"/>
                  <a:t>negative change in kHz</a:t>
                </a:r>
              </a:p>
            </c:rich>
          </c:tx>
          <c:overlay val="0"/>
          <c:spPr>
            <a:noFill/>
            <a:ln w="25400">
              <a:noFill/>
            </a:ln>
          </c:spPr>
        </c:title>
        <c:numFmt formatCode="General" sourceLinked="1"/>
        <c:majorTickMark val="out"/>
        <c:minorTickMark val="none"/>
        <c:tickLblPos val="nextTo"/>
        <c:spPr>
          <a:ln w="3175">
            <a:solidFill>
              <a:srgbClr val="808080"/>
            </a:solidFill>
            <a:prstDash val="solid"/>
          </a:ln>
        </c:spPr>
        <c:crossAx val="466947736"/>
        <c:crosses val="autoZero"/>
        <c:crossBetween val="between"/>
      </c:valAx>
      <c:spPr>
        <a:solidFill>
          <a:srgbClr val="FFFFFF"/>
        </a:solidFill>
        <a:ln w="25400">
          <a:noFill/>
        </a:ln>
      </c:spPr>
    </c:plotArea>
    <c:legend>
      <c:legendPos val="r"/>
      <c:layout>
        <c:manualLayout>
          <c:xMode val="edge"/>
          <c:yMode val="edge"/>
          <c:x val="0.72727216090373203"/>
          <c:y val="0.49090936329754298"/>
          <c:w val="0.247208738903681"/>
          <c:h val="0.13636371202709499"/>
        </c:manualLayout>
      </c:layout>
      <c:overlay val="0"/>
      <c:spPr>
        <a:noFill/>
        <a:ln w="25400">
          <a:noFill/>
        </a:ln>
      </c:spPr>
    </c:legend>
    <c:plotVisOnly val="1"/>
    <c:dispBlanksAs val="gap"/>
    <c:showDLblsOverMax val="0"/>
  </c:chart>
  <c:spPr>
    <a:solidFill>
      <a:srgbClr val="FFFFFF"/>
    </a:solidFill>
    <a:ln w="3175">
      <a:solidFill>
        <a:srgbClr val="808080"/>
      </a:solidFill>
      <a:prstDash val="solid"/>
    </a:ln>
  </c:sp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4T15:15:18.509"/>
    </inkml:context>
    <inkml:brush xml:id="br0">
      <inkml:brushProperty name="width" value="0.05" units="cm"/>
      <inkml:brushProperty name="height" value="0.05" units="cm"/>
      <inkml:brushProperty name="color" value="#FFC114"/>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4T18:19:51.698"/>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1 221,'116'-2,"130"6,-132 16,-73-11,63 4,1093-13,-534-2,-641 0,0-1,0-2,0-1,0-2,22-11,-22 9,1 0,0 3,0 0,39-3,847 9,-418 4,-30-3,-430-2,0-2,35-11,-33 6,52-4,78 17,-87-1,86-10,-160 7,-1 1,0-1,0 0,0 0,0 0,0-1,0 1,0 0,0 0,1-1,-1 1,0-1,0 1,0-1,0 0,0 0,0 1,-1-1,1 0,0 0,0 0,0 0,-1-1,1 1,0 0,0-3,-1 3,0-1,0 0,-1 0,1 1,-1-1,1 0,-1 1,1-1,-1 0,0 1,0-1,1 1,-1 0,0-1,0 1,0 0,0 0,-1-1,-8-9,-1 1,1 1,-17-11,13 12,0 2,-1 0,1 1,-1 1,0 0,-24 0,-98 8,59 0,-96 18,119-11,-70 0,106-11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4T18:19:52.750"/>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8DE88D84-3FB8-4ECA-9BF5-C3676EBC84E3}" type="datetimeFigureOut">
              <a:rPr lang="en-US"/>
              <a:pPr>
                <a:defRPr/>
              </a:pPr>
              <a:t>6/2/2025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730390B-CF83-4B58-9CD5-A6DB3A530767}" type="slidenum">
              <a:rPr lang="en-US"/>
              <a:pPr>
                <a:defRPr/>
              </a:pPr>
              <a:t>‹#›</a:t>
            </a:fld>
            <a:endParaRPr lang="en-US"/>
          </a:p>
        </p:txBody>
      </p:sp>
    </p:spTree>
    <p:extLst>
      <p:ext uri="{BB962C8B-B14F-4D97-AF65-F5344CB8AC3E}">
        <p14:creationId xmlns:p14="http://schemas.microsoft.com/office/powerpoint/2010/main" val="1809537544"/>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D12C74A-EEA3-48F5-A314-DA73A2D9401F}" type="slidenum">
              <a:rPr lang="en-US" altLang="en-US"/>
              <a:pPr fontAlgn="base">
                <a:spcBef>
                  <a:spcPct val="0"/>
                </a:spcBef>
                <a:spcAft>
                  <a:spcPct val="0"/>
                </a:spcAft>
              </a:pPr>
              <a:t>21</a:t>
            </a:fld>
            <a:endParaRPr lang="en-US" altLang="en-US"/>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1271352-00A3-4F66-AC66-B9EB92538662}" type="slidenum">
              <a:rPr lang="en-US" altLang="en-US"/>
              <a:pPr fontAlgn="base">
                <a:spcBef>
                  <a:spcPct val="0"/>
                </a:spcBef>
                <a:spcAft>
                  <a:spcPct val="0"/>
                </a:spcAft>
              </a:pPr>
              <a:t>24</a:t>
            </a:fld>
            <a:endParaRPr lang="en-US" altLang="en-US"/>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085FDF9-D4ED-46D0-A2C3-BCB012143E07}" type="slidenum">
              <a:rPr lang="en-US" altLang="en-US"/>
              <a:pPr fontAlgn="base">
                <a:spcBef>
                  <a:spcPct val="0"/>
                </a:spcBef>
                <a:spcAft>
                  <a:spcPct val="0"/>
                </a:spcAft>
              </a:pPr>
              <a:t>26</a:t>
            </a:fld>
            <a:endParaRPr lang="en-US" alt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these are the steps that we performed:</a:t>
            </a:r>
          </a:p>
          <a:p>
            <a:pPr>
              <a:spcBef>
                <a:spcPct val="0"/>
              </a:spcBef>
            </a:pPr>
            <a:r>
              <a:rPr lang="en-US" altLang="en-US"/>
              <a:t>-We loaded a DNA marker into the first well, which would basically give us a good indication of where the DNA bands would be if they had x amount of base pairs. This helped us locate our gene of interest on the gel.</a:t>
            </a:r>
          </a:p>
          <a:p>
            <a:pPr>
              <a:spcBef>
                <a:spcPct val="0"/>
              </a:spcBef>
            </a:pPr>
            <a:r>
              <a:rPr lang="en-US" altLang="en-US"/>
              <a:t>Then, we loaded the cut up DNA into the second well</a:t>
            </a:r>
          </a:p>
          <a:p>
            <a:pPr>
              <a:spcBef>
                <a:spcPct val="0"/>
              </a:spcBef>
            </a:pPr>
            <a:r>
              <a:rPr lang="en-US" altLang="en-US"/>
              <a:t>We applied an electric charge, making one end of the well negative and the other positive</a:t>
            </a:r>
          </a:p>
          <a:p>
            <a:pPr>
              <a:spcBef>
                <a:spcPct val="0"/>
              </a:spcBef>
            </a:pPr>
            <a:r>
              <a:rPr lang="en-US" altLang="en-US"/>
              <a:t>Since DNA is negative, it will be attracted to the other positive end, and travel towards that end. The smaller DNA fragments will travel faster than the larger fragments, thus separating out by size. </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5BD5109-C429-44BC-B7E4-90277300F956}" type="slidenum">
              <a:rPr lang="en-US" altLang="en-US"/>
              <a:pPr fontAlgn="base">
                <a:spcBef>
                  <a:spcPct val="0"/>
                </a:spcBef>
                <a:spcAft>
                  <a:spcPct val="0"/>
                </a:spcAft>
              </a:pPr>
              <a:t>27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just to resummarize, if this (point) is where the wells are, then this end would be negative. The other end (points) would be positive. DNA would travel from the negative end ot the positive end. </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3780660-8738-4816-BEA0-846F094A3D7F}" type="slidenum">
              <a:rPr lang="en-US" altLang="en-US"/>
              <a:pPr fontAlgn="base">
                <a:spcBef>
                  <a:spcPct val="0"/>
                </a:spcBef>
                <a:spcAft>
                  <a:spcPct val="0"/>
                </a:spcAft>
              </a:pPr>
              <a:t>31</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Okay, so although this picture was not from our experiment, I still think it is a good example of what a DNA gel electrophoresis looks like. As you can see, the DNA is separated out in bands. The bands that travel farther (points) are smaller in size. The bands that lagged behind (points) are larger in size. </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140B846-98AA-4A90-B382-34BC9126F4DB}" type="slidenum">
              <a:rPr lang="en-US" altLang="en-US"/>
              <a:pPr fontAlgn="base">
                <a:spcBef>
                  <a:spcPct val="0"/>
                </a:spcBef>
                <a:spcAft>
                  <a:spcPct val="0"/>
                </a:spcAft>
              </a:pPr>
              <a:t>33</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0B6A7DB-9F58-46F2-A102-B668D87CA0BB}" type="slidenum">
              <a:rPr lang="en-US" altLang="en-US"/>
              <a:pPr fontAlgn="base">
                <a:spcBef>
                  <a:spcPct val="0"/>
                </a:spcBef>
                <a:spcAft>
                  <a:spcPct val="0"/>
                </a:spcAft>
              </a:pPr>
              <a:t>35</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544A6CE-51D4-4407-A13B-BB82FA7FB047}" type="datetime1">
              <a:rPr lang="en-US" smtClean="0"/>
              <a:t>6/2/2025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422CA8-EA13-4FEF-B30B-BCA06B625484}" type="slidenum">
              <a:rPr lang="en-US"/>
              <a:pPr>
                <a:defRPr/>
              </a:pPr>
              <a:t>‹#›</a:t>
            </a:fld>
            <a:endParaRPr lang="en-US"/>
          </a:p>
        </p:txBody>
      </p:sp>
    </p:spTree>
    <p:extLst>
      <p:ext uri="{BB962C8B-B14F-4D97-AF65-F5344CB8AC3E}">
        <p14:creationId xmlns:p14="http://schemas.microsoft.com/office/powerpoint/2010/main" val="3601980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EDA038F-BFA8-4ACA-87CB-4CEEDFBA6B35}" type="datetime1">
              <a:rPr lang="en-US" smtClean="0"/>
              <a:t>6/2/2025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EC535F-3300-4909-A43D-F6715BDC97C8}" type="slidenum">
              <a:rPr lang="en-US"/>
              <a:pPr>
                <a:defRPr/>
              </a:pPr>
              <a:t>‹#›</a:t>
            </a:fld>
            <a:endParaRPr lang="en-US"/>
          </a:p>
        </p:txBody>
      </p:sp>
    </p:spTree>
    <p:extLst>
      <p:ext uri="{BB962C8B-B14F-4D97-AF65-F5344CB8AC3E}">
        <p14:creationId xmlns:p14="http://schemas.microsoft.com/office/powerpoint/2010/main" val="2841414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F562A7-7FD7-43CD-B463-F549B719D685}" type="datetime1">
              <a:rPr lang="en-US" smtClean="0"/>
              <a:t>6/2/2025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FFEB5-95EF-44D8-8EC2-B61F1AFBD6EA}" type="slidenum">
              <a:rPr lang="en-US"/>
              <a:pPr>
                <a:defRPr/>
              </a:pPr>
              <a:t>‹#›</a:t>
            </a:fld>
            <a:endParaRPr lang="en-US"/>
          </a:p>
        </p:txBody>
      </p:sp>
    </p:spTree>
    <p:extLst>
      <p:ext uri="{BB962C8B-B14F-4D97-AF65-F5344CB8AC3E}">
        <p14:creationId xmlns:p14="http://schemas.microsoft.com/office/powerpoint/2010/main" val="1613529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703688-8474-4AE6-954F-7BBD3AE036A9}" type="datetime1">
              <a:rPr lang="en-US" smtClean="0">
                <a:solidFill>
                  <a:prstClr val="black">
                    <a:tint val="75000"/>
                  </a:prstClr>
                </a:solidFill>
              </a:rPr>
              <a:t>6/2/2025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61FD91-D782-7F4C-B126-4BE48B7CF6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72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29C11-213F-4EC5-AB31-2F9A257D105D}" type="datetime1">
              <a:rPr lang="en-US" smtClean="0">
                <a:solidFill>
                  <a:prstClr val="black">
                    <a:tint val="75000"/>
                  </a:prstClr>
                </a:solidFill>
              </a:rPr>
              <a:t>6/2/2025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61FD91-D782-7F4C-B126-4BE48B7CF6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964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CE1AAB-D14D-42C3-A319-8199F368A084}" type="datetime1">
              <a:rPr lang="en-US" smtClean="0">
                <a:solidFill>
                  <a:prstClr val="black">
                    <a:tint val="75000"/>
                  </a:prstClr>
                </a:solidFill>
              </a:rPr>
              <a:t>6/2/2025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61FD91-D782-7F4C-B126-4BE48B7CF6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569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C1D00B-5C6E-4A56-AFAB-78C69A51751F}" type="datetime1">
              <a:rPr lang="en-US" smtClean="0">
                <a:solidFill>
                  <a:prstClr val="black">
                    <a:tint val="75000"/>
                  </a:prstClr>
                </a:solidFill>
              </a:rPr>
              <a:t>6/2/2025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61FD91-D782-7F4C-B126-4BE48B7CF6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04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2121E1-AA9B-4D93-9E6E-94832B1C3E0C}" type="datetime1">
              <a:rPr lang="en-US" smtClean="0">
                <a:solidFill>
                  <a:prstClr val="black">
                    <a:tint val="75000"/>
                  </a:prstClr>
                </a:solidFill>
              </a:rPr>
              <a:t>6/2/2025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61FD91-D782-7F4C-B126-4BE48B7CF6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163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87A514-8F50-4E29-8BC0-089403233D8D}" type="datetime1">
              <a:rPr lang="en-US" smtClean="0">
                <a:solidFill>
                  <a:prstClr val="black">
                    <a:tint val="75000"/>
                  </a:prstClr>
                </a:solidFill>
              </a:rPr>
              <a:t>6/2/2025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61FD91-D782-7F4C-B126-4BE48B7CF6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566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1086F-C858-4704-8C26-70B8FA9A5A81}" type="datetime1">
              <a:rPr lang="en-US" smtClean="0">
                <a:solidFill>
                  <a:prstClr val="black">
                    <a:tint val="75000"/>
                  </a:prstClr>
                </a:solidFill>
              </a:rPr>
              <a:t>6/2/2025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61FD91-D782-7F4C-B126-4BE48B7CF6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811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260906-EE4B-48E7-88F8-067F95707ED4}" type="datetime1">
              <a:rPr lang="en-US" smtClean="0">
                <a:solidFill>
                  <a:prstClr val="black">
                    <a:tint val="75000"/>
                  </a:prstClr>
                </a:solidFill>
              </a:rPr>
              <a:t>6/2/2025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61FD91-D782-7F4C-B126-4BE48B7CF6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67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83129D0-A5D1-42E2-B81B-7568B86A2A1D}" type="datetime1">
              <a:rPr lang="en-US" smtClean="0"/>
              <a:t>6/2/2025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83CC58-EAB1-4747-A5E7-7E701D7D232C}" type="slidenum">
              <a:rPr lang="en-US"/>
              <a:pPr>
                <a:defRPr/>
              </a:pPr>
              <a:t>‹#›</a:t>
            </a:fld>
            <a:endParaRPr lang="en-US"/>
          </a:p>
        </p:txBody>
      </p:sp>
    </p:spTree>
    <p:extLst>
      <p:ext uri="{BB962C8B-B14F-4D97-AF65-F5344CB8AC3E}">
        <p14:creationId xmlns:p14="http://schemas.microsoft.com/office/powerpoint/2010/main" val="1440729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83FE28-DA26-4926-B4F5-319D7E0D42C8}" type="datetime1">
              <a:rPr lang="en-US" smtClean="0">
                <a:solidFill>
                  <a:prstClr val="black">
                    <a:tint val="75000"/>
                  </a:prstClr>
                </a:solidFill>
              </a:rPr>
              <a:t>6/2/2025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61FD91-D782-7F4C-B126-4BE48B7CF6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89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D407A9-D277-4F37-A432-581A142AFB66}" type="datetime1">
              <a:rPr lang="en-US" smtClean="0">
                <a:solidFill>
                  <a:prstClr val="black">
                    <a:tint val="75000"/>
                  </a:prstClr>
                </a:solidFill>
              </a:rPr>
              <a:t>6/2/2025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61FD91-D782-7F4C-B126-4BE48B7CF6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430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FD05AE-CA0C-4D80-B291-58D53DDE9E7C}" type="datetime1">
              <a:rPr lang="en-US" smtClean="0">
                <a:solidFill>
                  <a:prstClr val="black">
                    <a:tint val="75000"/>
                  </a:prstClr>
                </a:solidFill>
              </a:rPr>
              <a:t>6/2/2025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61FD91-D782-7F4C-B126-4BE48B7CF6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03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48A4F1B-106D-4381-9595-22FCD4C0868E}" type="datetime1">
              <a:rPr lang="en-US" smtClean="0"/>
              <a:t>6/2/2025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074DCF-3353-47D3-9587-0F48DED1F527}" type="slidenum">
              <a:rPr lang="en-US"/>
              <a:pPr>
                <a:defRPr/>
              </a:pPr>
              <a:t>‹#›</a:t>
            </a:fld>
            <a:endParaRPr lang="en-US"/>
          </a:p>
        </p:txBody>
      </p:sp>
    </p:spTree>
    <p:extLst>
      <p:ext uri="{BB962C8B-B14F-4D97-AF65-F5344CB8AC3E}">
        <p14:creationId xmlns:p14="http://schemas.microsoft.com/office/powerpoint/2010/main" val="2668489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88B89F8-AF15-43B0-94EA-C13797BB6C70}" type="datetime1">
              <a:rPr lang="en-US" smtClean="0"/>
              <a:t>6/2/2025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2F0F85-1274-4EB2-A834-2C441686B067}" type="slidenum">
              <a:rPr lang="en-US"/>
              <a:pPr>
                <a:defRPr/>
              </a:pPr>
              <a:t>‹#›</a:t>
            </a:fld>
            <a:endParaRPr lang="en-US"/>
          </a:p>
        </p:txBody>
      </p:sp>
    </p:spTree>
    <p:extLst>
      <p:ext uri="{BB962C8B-B14F-4D97-AF65-F5344CB8AC3E}">
        <p14:creationId xmlns:p14="http://schemas.microsoft.com/office/powerpoint/2010/main" val="3181569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6C834F-21BC-4E37-B831-597A316CE163}" type="datetime1">
              <a:rPr lang="en-US" smtClean="0"/>
              <a:t>6/2/2025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4CFB7C0-0F2B-43C2-B9DF-DDE311410C9B}" type="slidenum">
              <a:rPr lang="en-US"/>
              <a:pPr>
                <a:defRPr/>
              </a:pPr>
              <a:t>‹#›</a:t>
            </a:fld>
            <a:endParaRPr lang="en-US"/>
          </a:p>
        </p:txBody>
      </p:sp>
    </p:spTree>
    <p:extLst>
      <p:ext uri="{BB962C8B-B14F-4D97-AF65-F5344CB8AC3E}">
        <p14:creationId xmlns:p14="http://schemas.microsoft.com/office/powerpoint/2010/main" val="279511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9EEEAFC-AB63-468C-BA3B-946B1AB65305}" type="datetime1">
              <a:rPr lang="en-US" smtClean="0"/>
              <a:t>6/2/2025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465E028-8B1C-4B97-AD75-1F168FE89836}" type="slidenum">
              <a:rPr lang="en-US"/>
              <a:pPr>
                <a:defRPr/>
              </a:pPr>
              <a:t>‹#›</a:t>
            </a:fld>
            <a:endParaRPr lang="en-US"/>
          </a:p>
        </p:txBody>
      </p:sp>
    </p:spTree>
    <p:extLst>
      <p:ext uri="{BB962C8B-B14F-4D97-AF65-F5344CB8AC3E}">
        <p14:creationId xmlns:p14="http://schemas.microsoft.com/office/powerpoint/2010/main" val="1974899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22D443-BE1E-4E17-8B66-5576A011BA2E}" type="datetime1">
              <a:rPr lang="en-US" smtClean="0"/>
              <a:t>6/2/2025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EA3C798-F265-4BEB-B5ED-E4CBE5548EC6}" type="slidenum">
              <a:rPr lang="en-US"/>
              <a:pPr>
                <a:defRPr/>
              </a:pPr>
              <a:t>‹#›</a:t>
            </a:fld>
            <a:endParaRPr lang="en-US"/>
          </a:p>
        </p:txBody>
      </p:sp>
    </p:spTree>
    <p:extLst>
      <p:ext uri="{BB962C8B-B14F-4D97-AF65-F5344CB8AC3E}">
        <p14:creationId xmlns:p14="http://schemas.microsoft.com/office/powerpoint/2010/main" val="1906655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AFC24D5-3E3A-4489-933E-7E66ACA7628C}" type="datetime1">
              <a:rPr lang="en-US" smtClean="0"/>
              <a:t>6/2/2025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A1BCE9-D72A-4BE6-B48C-E9850BB83376}" type="slidenum">
              <a:rPr lang="en-US"/>
              <a:pPr>
                <a:defRPr/>
              </a:pPr>
              <a:t>‹#›</a:t>
            </a:fld>
            <a:endParaRPr lang="en-US"/>
          </a:p>
        </p:txBody>
      </p:sp>
    </p:spTree>
    <p:extLst>
      <p:ext uri="{BB962C8B-B14F-4D97-AF65-F5344CB8AC3E}">
        <p14:creationId xmlns:p14="http://schemas.microsoft.com/office/powerpoint/2010/main" val="1127668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B2DC92-D462-4C65-8B70-1AF4741D0469}" type="datetime1">
              <a:rPr lang="en-US" smtClean="0"/>
              <a:t>6/2/2025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7D2400-ECEC-472C-8E7F-F35820AB56EF}" type="slidenum">
              <a:rPr lang="en-US"/>
              <a:pPr>
                <a:defRPr/>
              </a:pPr>
              <a:t>‹#›</a:t>
            </a:fld>
            <a:endParaRPr lang="en-US"/>
          </a:p>
        </p:txBody>
      </p:sp>
    </p:spTree>
    <p:extLst>
      <p:ext uri="{BB962C8B-B14F-4D97-AF65-F5344CB8AC3E}">
        <p14:creationId xmlns:p14="http://schemas.microsoft.com/office/powerpoint/2010/main" val="220156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EDC294D-E0E2-4BC3-82DF-56EAF0416993}" type="datetime1">
              <a:rPr lang="en-US" smtClean="0"/>
              <a:t>6/2/2025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7C52FD6-F560-4550-996E-7C861C31F1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8414AEA-338F-417B-B287-57243422E986}" type="datetime1">
              <a:rPr lang="en-US" smtClean="0">
                <a:solidFill>
                  <a:prstClr val="black">
                    <a:tint val="75000"/>
                  </a:prstClr>
                </a:solidFill>
                <a:latin typeface="Calibri"/>
                <a:cs typeface="+mn-cs"/>
              </a:rPr>
              <a:t>6/2/2025</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861FD91-D782-7F4C-B126-4BE48B7CF693}"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935652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customXml" Target="../ink/ink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6.xml"/><Relationship Id="rId6" Type="http://schemas.openxmlformats.org/officeDocument/2006/relationships/customXml" Target="../ink/ink3.xml"/><Relationship Id="rId5" Type="http://schemas.openxmlformats.org/officeDocument/2006/relationships/image" Target="../media/image40.png"/><Relationship Id="rId4" Type="http://schemas.openxmlformats.org/officeDocument/2006/relationships/customXml" Target="../ink/ink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Viruses" TargetMode="External"/><Relationship Id="rId13" Type="http://schemas.openxmlformats.org/officeDocument/2006/relationships/hyperlink" Target="https://en.wikipedia.org/wiki/Monosaccharides" TargetMode="External"/><Relationship Id="rId18" Type="http://schemas.openxmlformats.org/officeDocument/2006/relationships/hyperlink" Target="https://en.wikipedia.org/wiki/Genetically_engineered_crops" TargetMode="External"/><Relationship Id="rId3" Type="http://schemas.openxmlformats.org/officeDocument/2006/relationships/hyperlink" Target="https://en.wikipedia.org/wiki/Protein" TargetMode="External"/><Relationship Id="rId7" Type="http://schemas.openxmlformats.org/officeDocument/2006/relationships/hyperlink" Target="https://en.wikipedia.org/wiki/Bacteria" TargetMode="External"/><Relationship Id="rId12" Type="http://schemas.openxmlformats.org/officeDocument/2006/relationships/hyperlink" Target="https://en.wikipedia.org/wiki/Lectin#cite_note-3" TargetMode="External"/><Relationship Id="rId17" Type="http://schemas.openxmlformats.org/officeDocument/2006/relationships/hyperlink" Target="https://en.wikipedia.org/wiki/Blood_type" TargetMode="External"/><Relationship Id="rId2" Type="http://schemas.openxmlformats.org/officeDocument/2006/relationships/hyperlink" Target="https://en.wikipedia.org/wiki/Carbohydrate" TargetMode="External"/><Relationship Id="rId16" Type="http://schemas.openxmlformats.org/officeDocument/2006/relationships/hyperlink" Target="https://en.wikipedia.org/wiki/Lectin#cite_note-4" TargetMode="External"/><Relationship Id="rId1" Type="http://schemas.openxmlformats.org/officeDocument/2006/relationships/slideLayout" Target="../slideLayouts/slideLayout6.xml"/><Relationship Id="rId6" Type="http://schemas.openxmlformats.org/officeDocument/2006/relationships/hyperlink" Target="https://en.wikipedia.org/wiki/Lectin#cite_note-2" TargetMode="External"/><Relationship Id="rId11" Type="http://schemas.openxmlformats.org/officeDocument/2006/relationships/hyperlink" Target="https://en.wikipedia.org/wiki/Ricin" TargetMode="External"/><Relationship Id="rId5" Type="http://schemas.openxmlformats.org/officeDocument/2006/relationships/hyperlink" Target="https://en.wikipedia.org/wiki/Lectin#cite_note-1" TargetMode="External"/><Relationship Id="rId15" Type="http://schemas.openxmlformats.org/officeDocument/2006/relationships/hyperlink" Target="https://en.wikipedia.org/wiki/Nightshade" TargetMode="External"/><Relationship Id="rId10" Type="http://schemas.openxmlformats.org/officeDocument/2006/relationships/hyperlink" Target="https://en.wikipedia.org/wiki/Toxin" TargetMode="External"/><Relationship Id="rId4" Type="http://schemas.openxmlformats.org/officeDocument/2006/relationships/hyperlink" Target="https://en.wikipedia.org/wiki/Moiety_(chemistry)" TargetMode="External"/><Relationship Id="rId9" Type="http://schemas.openxmlformats.org/officeDocument/2006/relationships/hyperlink" Target="https://en.wikipedia.org/wiki/CLEC11A" TargetMode="External"/><Relationship Id="rId14" Type="http://schemas.openxmlformats.org/officeDocument/2006/relationships/hyperlink" Target="https://en.wikipedia.org/wiki/Oligosaccharid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upload.wikimedia.org/wikipedia/commons/e/ea/PDB_1ofz_EBI.jpg" TargetMode="Externa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upload.wikimedia.org/wikipedia/en/f/fe/Aleur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0"/>
            <a:ext cx="72771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2249488"/>
            <a:ext cx="65468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02C6FEA-AE35-4761-9169-40FDEE6850E8}"/>
              </a:ext>
            </a:extLst>
          </p:cNvPr>
          <p:cNvSpPr>
            <a:spLocks noGrp="1"/>
          </p:cNvSpPr>
          <p:nvPr>
            <p:ph type="sldNum" sz="quarter" idx="12"/>
          </p:nvPr>
        </p:nvSpPr>
        <p:spPr/>
        <p:txBody>
          <a:bodyPr/>
          <a:lstStyle/>
          <a:p>
            <a:pPr>
              <a:defRPr/>
            </a:pPr>
            <a:fld id="{EEA3C798-F265-4BEB-B5ED-E4CBE5548EC6}" type="slidenum">
              <a:rPr lang="en-US" smtClean="0"/>
              <a:pPr>
                <a:defRPr/>
              </a:pPr>
              <a:t>1</a:t>
            </a:fld>
            <a:endParaRPr lang="en-US" dirty="0"/>
          </a:p>
        </p:txBody>
      </p:sp>
    </p:spTree>
    <p:extLst>
      <p:ext uri="{BB962C8B-B14F-4D97-AF65-F5344CB8AC3E}">
        <p14:creationId xmlns:p14="http://schemas.microsoft.com/office/powerpoint/2010/main" val="3705053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78" y="1990293"/>
            <a:ext cx="7244058" cy="310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4"/>
          <p:cNvSpPr txBox="1">
            <a:spLocks noChangeArrowheads="1"/>
          </p:cNvSpPr>
          <p:nvPr/>
        </p:nvSpPr>
        <p:spPr bwMode="auto">
          <a:xfrm>
            <a:off x="4461198" y="5361081"/>
            <a:ext cx="4276402" cy="6052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Arial" charset="0"/>
                <a:ea typeface="ＭＳ Ｐゴシック" charset="-128"/>
              </a:defRPr>
            </a:lvl1pPr>
            <a:lvl2pPr marL="37931725" indent="-37474525" eaLnBrk="0" hangingPunct="0">
              <a:defRPr sz="2400" b="1" baseline="-25000">
                <a:solidFill>
                  <a:schemeClr val="tx1"/>
                </a:solidFill>
                <a:latin typeface="Arial" charset="0"/>
                <a:ea typeface="ＭＳ Ｐゴシック" charset="-128"/>
              </a:defRPr>
            </a:lvl2pPr>
            <a:lvl3pPr eaLnBrk="0" hangingPunct="0">
              <a:defRPr sz="2400" b="1" baseline="-25000">
                <a:solidFill>
                  <a:schemeClr val="tx1"/>
                </a:solidFill>
                <a:latin typeface="Arial" charset="0"/>
                <a:ea typeface="ＭＳ Ｐゴシック" charset="-128"/>
              </a:defRPr>
            </a:lvl3pPr>
            <a:lvl4pPr eaLnBrk="0" hangingPunct="0">
              <a:defRPr sz="2400" b="1" baseline="-25000">
                <a:solidFill>
                  <a:schemeClr val="tx1"/>
                </a:solidFill>
                <a:latin typeface="Arial" charset="0"/>
                <a:ea typeface="ＭＳ Ｐゴシック" charset="-128"/>
              </a:defRPr>
            </a:lvl4pPr>
            <a:lvl5pPr eaLnBrk="0" hangingPunct="0">
              <a:defRPr sz="2400" b="1" baseline="-25000">
                <a:solidFill>
                  <a:schemeClr val="tx1"/>
                </a:solidFill>
                <a:latin typeface="Arial" charset="0"/>
                <a:ea typeface="ＭＳ Ｐゴシック" charset="-128"/>
              </a:defRPr>
            </a:lvl5pPr>
            <a:lvl6pPr marL="457200" eaLnBrk="0" fontAlgn="base" hangingPunct="0">
              <a:spcBef>
                <a:spcPct val="0"/>
              </a:spcBef>
              <a:spcAft>
                <a:spcPct val="0"/>
              </a:spcAft>
              <a:defRPr sz="2400" b="1" baseline="-25000">
                <a:solidFill>
                  <a:schemeClr val="tx1"/>
                </a:solidFill>
                <a:latin typeface="Arial" charset="0"/>
                <a:ea typeface="ＭＳ Ｐゴシック" charset="-128"/>
              </a:defRPr>
            </a:lvl6pPr>
            <a:lvl7pPr marL="914400" eaLnBrk="0" fontAlgn="base" hangingPunct="0">
              <a:spcBef>
                <a:spcPct val="0"/>
              </a:spcBef>
              <a:spcAft>
                <a:spcPct val="0"/>
              </a:spcAft>
              <a:defRPr sz="2400" b="1" baseline="-25000">
                <a:solidFill>
                  <a:schemeClr val="tx1"/>
                </a:solidFill>
                <a:latin typeface="Arial" charset="0"/>
                <a:ea typeface="ＭＳ Ｐゴシック" charset="-128"/>
              </a:defRPr>
            </a:lvl7pPr>
            <a:lvl8pPr marL="1371600" eaLnBrk="0" fontAlgn="base" hangingPunct="0">
              <a:spcBef>
                <a:spcPct val="0"/>
              </a:spcBef>
              <a:spcAft>
                <a:spcPct val="0"/>
              </a:spcAft>
              <a:defRPr sz="2400" b="1" baseline="-25000">
                <a:solidFill>
                  <a:schemeClr val="tx1"/>
                </a:solidFill>
                <a:latin typeface="Arial" charset="0"/>
                <a:ea typeface="ＭＳ Ｐゴシック" charset="-128"/>
              </a:defRPr>
            </a:lvl8pPr>
            <a:lvl9pPr marL="1828800" eaLnBrk="0" fontAlgn="base" hangingPunct="0">
              <a:spcBef>
                <a:spcPct val="0"/>
              </a:spcBef>
              <a:spcAft>
                <a:spcPct val="0"/>
              </a:spcAft>
              <a:defRPr sz="2400" b="1" baseline="-25000">
                <a:solidFill>
                  <a:schemeClr val="tx1"/>
                </a:solidFill>
                <a:latin typeface="Arial" charset="0"/>
                <a:ea typeface="ＭＳ Ｐゴシック" charset="-128"/>
              </a:defRPr>
            </a:lvl9pPr>
          </a:lstStyle>
          <a:p>
            <a:pPr eaLnBrk="1" hangingPunct="1"/>
            <a:r>
              <a:rPr lang="en-US" altLang="en-US" sz="2000" baseline="0" dirty="0"/>
              <a:t>Core</a:t>
            </a:r>
            <a:r>
              <a:rPr lang="en-US" altLang="en-US" sz="2000" b="0" baseline="0" dirty="0"/>
              <a:t> </a:t>
            </a:r>
            <a:r>
              <a:rPr lang="en-US" altLang="en-US" sz="2000" b="0" baseline="0" dirty="0" err="1"/>
              <a:t>fucosylation</a:t>
            </a:r>
            <a:r>
              <a:rPr lang="en-US" altLang="en-US" sz="2000" b="0" baseline="0" dirty="0"/>
              <a:t> (</a:t>
            </a:r>
            <a:r>
              <a:rPr lang="en-US" altLang="en-US" sz="2000" b="0" baseline="0" dirty="0">
                <a:latin typeface="Symbol" panose="05050102010706020507" pitchFamily="18" charset="2"/>
              </a:rPr>
              <a:t>a</a:t>
            </a:r>
            <a:r>
              <a:rPr lang="en-US" altLang="en-US" sz="2000" b="0" baseline="0" dirty="0"/>
              <a:t>1-6 linkage) </a:t>
            </a:r>
          </a:p>
          <a:p>
            <a:pPr eaLnBrk="1" hangingPunct="1"/>
            <a:endParaRPr lang="en-US" altLang="en-US" sz="2000" b="0" dirty="0">
              <a:solidFill>
                <a:schemeClr val="bg1"/>
              </a:solidFill>
            </a:endParaRPr>
          </a:p>
        </p:txBody>
      </p:sp>
      <p:sp>
        <p:nvSpPr>
          <p:cNvPr id="19459" name="Title 6"/>
          <p:cNvSpPr>
            <a:spLocks noGrp="1"/>
          </p:cNvSpPr>
          <p:nvPr>
            <p:ph type="title"/>
          </p:nvPr>
        </p:nvSpPr>
        <p:spPr>
          <a:xfrm>
            <a:off x="508000" y="190500"/>
            <a:ext cx="8229600" cy="947184"/>
          </a:xfrm>
        </p:spPr>
        <p:txBody>
          <a:bodyPr/>
          <a:lstStyle/>
          <a:p>
            <a:r>
              <a:rPr lang="en-US" altLang="en-US" sz="2400" b="1" dirty="0"/>
              <a:t>The lack of </a:t>
            </a:r>
            <a:r>
              <a:rPr lang="en-US" altLang="en-US" sz="2400" b="1" dirty="0" err="1"/>
              <a:t>fucopyranosyl</a:t>
            </a:r>
            <a:r>
              <a:rPr lang="en-US" altLang="en-US" sz="2400" b="1" dirty="0"/>
              <a:t> linkage specificity in </a:t>
            </a:r>
            <a:br>
              <a:rPr lang="en-US" altLang="en-US" sz="2400" b="1" dirty="0"/>
            </a:br>
            <a:r>
              <a:rPr lang="en-US" altLang="en-US" sz="2400" b="1" dirty="0"/>
              <a:t>native AAL is problematic for detecting AFP-L3</a:t>
            </a:r>
            <a:br>
              <a:rPr lang="en-US" altLang="en-US" sz="2400" b="1" dirty="0"/>
            </a:br>
            <a:endParaRPr lang="en-US" altLang="en-US" sz="2400" dirty="0"/>
          </a:p>
        </p:txBody>
      </p:sp>
      <p:sp>
        <p:nvSpPr>
          <p:cNvPr id="9" name="TextBox 3"/>
          <p:cNvSpPr txBox="1">
            <a:spLocks noChangeArrowheads="1"/>
          </p:cNvSpPr>
          <p:nvPr/>
        </p:nvSpPr>
        <p:spPr bwMode="auto">
          <a:xfrm>
            <a:off x="3819355" y="1388050"/>
            <a:ext cx="4648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Arial" charset="0"/>
                <a:ea typeface="ＭＳ Ｐゴシック" charset="-128"/>
              </a:defRPr>
            </a:lvl1pPr>
            <a:lvl2pPr marL="37931725" indent="-37474525" eaLnBrk="0" hangingPunct="0">
              <a:defRPr sz="2400" b="1" baseline="-25000">
                <a:solidFill>
                  <a:schemeClr val="tx1"/>
                </a:solidFill>
                <a:latin typeface="Arial" charset="0"/>
                <a:ea typeface="ＭＳ Ｐゴシック" charset="-128"/>
              </a:defRPr>
            </a:lvl2pPr>
            <a:lvl3pPr eaLnBrk="0" hangingPunct="0">
              <a:defRPr sz="2400" b="1" baseline="-25000">
                <a:solidFill>
                  <a:schemeClr val="tx1"/>
                </a:solidFill>
                <a:latin typeface="Arial" charset="0"/>
                <a:ea typeface="ＭＳ Ｐゴシック" charset="-128"/>
              </a:defRPr>
            </a:lvl3pPr>
            <a:lvl4pPr eaLnBrk="0" hangingPunct="0">
              <a:defRPr sz="2400" b="1" baseline="-25000">
                <a:solidFill>
                  <a:schemeClr val="tx1"/>
                </a:solidFill>
                <a:latin typeface="Arial" charset="0"/>
                <a:ea typeface="ＭＳ Ｐゴシック" charset="-128"/>
              </a:defRPr>
            </a:lvl4pPr>
            <a:lvl5pPr eaLnBrk="0" hangingPunct="0">
              <a:defRPr sz="2400" b="1" baseline="-25000">
                <a:solidFill>
                  <a:schemeClr val="tx1"/>
                </a:solidFill>
                <a:latin typeface="Arial" charset="0"/>
                <a:ea typeface="ＭＳ Ｐゴシック" charset="-128"/>
              </a:defRPr>
            </a:lvl5pPr>
            <a:lvl6pPr marL="457200" eaLnBrk="0" fontAlgn="base" hangingPunct="0">
              <a:spcBef>
                <a:spcPct val="0"/>
              </a:spcBef>
              <a:spcAft>
                <a:spcPct val="0"/>
              </a:spcAft>
              <a:defRPr sz="2400" b="1" baseline="-25000">
                <a:solidFill>
                  <a:schemeClr val="tx1"/>
                </a:solidFill>
                <a:latin typeface="Arial" charset="0"/>
                <a:ea typeface="ＭＳ Ｐゴシック" charset="-128"/>
              </a:defRPr>
            </a:lvl6pPr>
            <a:lvl7pPr marL="914400" eaLnBrk="0" fontAlgn="base" hangingPunct="0">
              <a:spcBef>
                <a:spcPct val="0"/>
              </a:spcBef>
              <a:spcAft>
                <a:spcPct val="0"/>
              </a:spcAft>
              <a:defRPr sz="2400" b="1" baseline="-25000">
                <a:solidFill>
                  <a:schemeClr val="tx1"/>
                </a:solidFill>
                <a:latin typeface="Arial" charset="0"/>
                <a:ea typeface="ＭＳ Ｐゴシック" charset="-128"/>
              </a:defRPr>
            </a:lvl7pPr>
            <a:lvl8pPr marL="1371600" eaLnBrk="0" fontAlgn="base" hangingPunct="0">
              <a:spcBef>
                <a:spcPct val="0"/>
              </a:spcBef>
              <a:spcAft>
                <a:spcPct val="0"/>
              </a:spcAft>
              <a:defRPr sz="2400" b="1" baseline="-25000">
                <a:solidFill>
                  <a:schemeClr val="tx1"/>
                </a:solidFill>
                <a:latin typeface="Arial" charset="0"/>
                <a:ea typeface="ＭＳ Ｐゴシック" charset="-128"/>
              </a:defRPr>
            </a:lvl8pPr>
            <a:lvl9pPr marL="1828800" eaLnBrk="0" fontAlgn="base" hangingPunct="0">
              <a:spcBef>
                <a:spcPct val="0"/>
              </a:spcBef>
              <a:spcAft>
                <a:spcPct val="0"/>
              </a:spcAft>
              <a:defRPr sz="2400" b="1" baseline="-25000">
                <a:solidFill>
                  <a:schemeClr val="tx1"/>
                </a:solidFill>
                <a:latin typeface="Arial" charset="0"/>
                <a:ea typeface="ＭＳ Ｐゴシック" charset="-128"/>
              </a:defRPr>
            </a:lvl9pPr>
          </a:lstStyle>
          <a:p>
            <a:pPr eaLnBrk="1" hangingPunct="1"/>
            <a:r>
              <a:rPr lang="en-US" altLang="en-US" sz="2000" baseline="0" dirty="0"/>
              <a:t>Outer arm </a:t>
            </a:r>
            <a:r>
              <a:rPr lang="en-US" altLang="en-US" sz="2000" b="0" baseline="0" dirty="0" err="1"/>
              <a:t>fucosylation</a:t>
            </a:r>
            <a:r>
              <a:rPr lang="en-US" altLang="en-US" sz="2000" b="0" baseline="0" dirty="0"/>
              <a:t> (</a:t>
            </a:r>
            <a:r>
              <a:rPr lang="en-US" altLang="en-US" sz="2000" b="0" baseline="0" dirty="0">
                <a:latin typeface="Symbol" panose="05050102010706020507" pitchFamily="18" charset="2"/>
              </a:rPr>
              <a:t>a</a:t>
            </a:r>
            <a:r>
              <a:rPr lang="en-US" altLang="en-US" sz="2000" b="0" baseline="0" dirty="0">
                <a:latin typeface="+mj-lt"/>
              </a:rPr>
              <a:t>1-3 linkage)</a:t>
            </a:r>
            <a:endParaRPr lang="en-US" altLang="en-US" sz="1800" b="0" dirty="0">
              <a:solidFill>
                <a:schemeClr val="bg1"/>
              </a:solidFill>
            </a:endParaRPr>
          </a:p>
        </p:txBody>
      </p:sp>
      <p:cxnSp>
        <p:nvCxnSpPr>
          <p:cNvPr id="3" name="Straight Arrow Connector 2">
            <a:extLst>
              <a:ext uri="{FF2B5EF4-FFF2-40B4-BE49-F238E27FC236}">
                <a16:creationId xmlns:a16="http://schemas.microsoft.com/office/drawing/2014/main" id="{8423A597-8A08-4B80-B27A-FA0A60FE79AE}"/>
              </a:ext>
            </a:extLst>
          </p:cNvPr>
          <p:cNvCxnSpPr/>
          <p:nvPr/>
        </p:nvCxnSpPr>
        <p:spPr>
          <a:xfrm>
            <a:off x="7094136" y="1788160"/>
            <a:ext cx="411983" cy="382284"/>
          </a:xfrm>
          <a:prstGeom prst="straightConnector1">
            <a:avLst/>
          </a:prstGeom>
          <a:ln w="3492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18D31732-2CB5-4B79-A22C-AE7DA9A09B7C}"/>
              </a:ext>
            </a:extLst>
          </p:cNvPr>
          <p:cNvCxnSpPr>
            <a:cxnSpLocks/>
          </p:cNvCxnSpPr>
          <p:nvPr/>
        </p:nvCxnSpPr>
        <p:spPr>
          <a:xfrm flipV="1">
            <a:off x="5765241" y="4850904"/>
            <a:ext cx="571081" cy="54864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Isosceles Triangle 4">
            <a:extLst>
              <a:ext uri="{FF2B5EF4-FFF2-40B4-BE49-F238E27FC236}">
                <a16:creationId xmlns:a16="http://schemas.microsoft.com/office/drawing/2014/main" id="{D8C7FFFB-D3DE-4776-9417-98D933C27FC7}"/>
              </a:ext>
            </a:extLst>
          </p:cNvPr>
          <p:cNvSpPr>
            <a:spLocks noChangeAspect="1"/>
          </p:cNvSpPr>
          <p:nvPr/>
        </p:nvSpPr>
        <p:spPr>
          <a:xfrm>
            <a:off x="569621" y="5097139"/>
            <a:ext cx="318212" cy="274320"/>
          </a:xfrm>
          <a:prstGeom prst="triangl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70B7792-B164-4243-ADF5-196C89E3380D}"/>
              </a:ext>
            </a:extLst>
          </p:cNvPr>
          <p:cNvSpPr>
            <a:spLocks noChangeAspect="1"/>
          </p:cNvSpPr>
          <p:nvPr/>
        </p:nvSpPr>
        <p:spPr>
          <a:xfrm>
            <a:off x="569621" y="5554226"/>
            <a:ext cx="274320" cy="27432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89A68CE-E8F3-444B-A05D-789E46D8A516}"/>
              </a:ext>
            </a:extLst>
          </p:cNvPr>
          <p:cNvSpPr>
            <a:spLocks noChangeAspect="1"/>
          </p:cNvSpPr>
          <p:nvPr/>
        </p:nvSpPr>
        <p:spPr>
          <a:xfrm>
            <a:off x="587776" y="5959677"/>
            <a:ext cx="222885" cy="274320"/>
          </a:xfrm>
          <a:prstGeom prst="ellipse">
            <a:avLst/>
          </a:prstGeom>
          <a:solidFill>
            <a:srgbClr val="00D0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AE8817-3697-437B-B81C-652D4F0FBF46}"/>
              </a:ext>
            </a:extLst>
          </p:cNvPr>
          <p:cNvSpPr>
            <a:spLocks noChangeAspect="1"/>
          </p:cNvSpPr>
          <p:nvPr/>
        </p:nvSpPr>
        <p:spPr>
          <a:xfrm>
            <a:off x="569621" y="6386899"/>
            <a:ext cx="222885" cy="2743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TextBox 11">
            <a:extLst>
              <a:ext uri="{FF2B5EF4-FFF2-40B4-BE49-F238E27FC236}">
                <a16:creationId xmlns:a16="http://schemas.microsoft.com/office/drawing/2014/main" id="{991E78AE-5030-4CA5-BD40-7A7C97FA6FBA}"/>
              </a:ext>
            </a:extLst>
          </p:cNvPr>
          <p:cNvSpPr txBox="1"/>
          <p:nvPr/>
        </p:nvSpPr>
        <p:spPr>
          <a:xfrm>
            <a:off x="964643" y="5122545"/>
            <a:ext cx="619400" cy="276999"/>
          </a:xfrm>
          <a:prstGeom prst="rect">
            <a:avLst/>
          </a:prstGeom>
          <a:noFill/>
        </p:spPr>
        <p:txBody>
          <a:bodyPr wrap="none" rtlCol="0">
            <a:spAutoFit/>
          </a:bodyPr>
          <a:lstStyle/>
          <a:p>
            <a:r>
              <a:rPr lang="en-US" sz="1200" dirty="0"/>
              <a:t>Fucose</a:t>
            </a:r>
          </a:p>
        </p:txBody>
      </p:sp>
      <p:sp>
        <p:nvSpPr>
          <p:cNvPr id="18" name="TextBox 17">
            <a:extLst>
              <a:ext uri="{FF2B5EF4-FFF2-40B4-BE49-F238E27FC236}">
                <a16:creationId xmlns:a16="http://schemas.microsoft.com/office/drawing/2014/main" id="{C947B077-3DA6-482E-A825-B2424F2D5803}"/>
              </a:ext>
            </a:extLst>
          </p:cNvPr>
          <p:cNvSpPr txBox="1"/>
          <p:nvPr/>
        </p:nvSpPr>
        <p:spPr>
          <a:xfrm>
            <a:off x="944527" y="6384220"/>
            <a:ext cx="835613" cy="276999"/>
          </a:xfrm>
          <a:prstGeom prst="rect">
            <a:avLst/>
          </a:prstGeom>
          <a:noFill/>
        </p:spPr>
        <p:txBody>
          <a:bodyPr wrap="none" rtlCol="0">
            <a:spAutoFit/>
          </a:bodyPr>
          <a:lstStyle/>
          <a:p>
            <a:r>
              <a:rPr lang="en-US" sz="1200" dirty="0"/>
              <a:t>Galactose </a:t>
            </a:r>
          </a:p>
        </p:txBody>
      </p:sp>
      <p:sp>
        <p:nvSpPr>
          <p:cNvPr id="19" name="TextBox 18">
            <a:extLst>
              <a:ext uri="{FF2B5EF4-FFF2-40B4-BE49-F238E27FC236}">
                <a16:creationId xmlns:a16="http://schemas.microsoft.com/office/drawing/2014/main" id="{1AD43F4A-DFBD-46B2-A9DC-9746E54986D7}"/>
              </a:ext>
            </a:extLst>
          </p:cNvPr>
          <p:cNvSpPr txBox="1"/>
          <p:nvPr/>
        </p:nvSpPr>
        <p:spPr>
          <a:xfrm>
            <a:off x="944527" y="6002335"/>
            <a:ext cx="769763" cy="276999"/>
          </a:xfrm>
          <a:prstGeom prst="rect">
            <a:avLst/>
          </a:prstGeom>
          <a:noFill/>
        </p:spPr>
        <p:txBody>
          <a:bodyPr wrap="none" rtlCol="0">
            <a:spAutoFit/>
          </a:bodyPr>
          <a:lstStyle/>
          <a:p>
            <a:r>
              <a:rPr lang="en-US" sz="1200" dirty="0"/>
              <a:t>Mannose</a:t>
            </a:r>
          </a:p>
        </p:txBody>
      </p:sp>
      <p:sp>
        <p:nvSpPr>
          <p:cNvPr id="20" name="TextBox 19">
            <a:extLst>
              <a:ext uri="{FF2B5EF4-FFF2-40B4-BE49-F238E27FC236}">
                <a16:creationId xmlns:a16="http://schemas.microsoft.com/office/drawing/2014/main" id="{67DFBEEE-7EEC-4829-B5A2-B074D2D6859B}"/>
              </a:ext>
            </a:extLst>
          </p:cNvPr>
          <p:cNvSpPr txBox="1"/>
          <p:nvPr/>
        </p:nvSpPr>
        <p:spPr>
          <a:xfrm>
            <a:off x="940930" y="5573883"/>
            <a:ext cx="2324784" cy="276999"/>
          </a:xfrm>
          <a:prstGeom prst="rect">
            <a:avLst/>
          </a:prstGeom>
          <a:noFill/>
        </p:spPr>
        <p:txBody>
          <a:bodyPr wrap="square" rtlCol="0">
            <a:spAutoFit/>
          </a:bodyPr>
          <a:lstStyle/>
          <a:p>
            <a:r>
              <a:rPr lang="en-US" sz="1200" i="1" dirty="0"/>
              <a:t>N</a:t>
            </a:r>
            <a:r>
              <a:rPr lang="en-US" sz="1200" dirty="0"/>
              <a:t>-Acetylglucosamine(</a:t>
            </a:r>
            <a:r>
              <a:rPr lang="en-US" sz="1200" dirty="0" err="1"/>
              <a:t>GlcNAc</a:t>
            </a:r>
            <a:r>
              <a:rPr lang="en-US" sz="1200" dirty="0"/>
              <a:t>)</a:t>
            </a:r>
            <a:endParaRPr lang="en-US" sz="1200" i="1" dirty="0"/>
          </a:p>
        </p:txBody>
      </p:sp>
      <p:sp>
        <p:nvSpPr>
          <p:cNvPr id="21" name="TextBox 20">
            <a:extLst>
              <a:ext uri="{FF2B5EF4-FFF2-40B4-BE49-F238E27FC236}">
                <a16:creationId xmlns:a16="http://schemas.microsoft.com/office/drawing/2014/main" id="{8F208C3E-6B6B-443B-9B4C-F03BF86FFF13}"/>
              </a:ext>
            </a:extLst>
          </p:cNvPr>
          <p:cNvSpPr txBox="1"/>
          <p:nvPr/>
        </p:nvSpPr>
        <p:spPr>
          <a:xfrm>
            <a:off x="5962529" y="2669750"/>
            <a:ext cx="538930" cy="369332"/>
          </a:xfrm>
          <a:prstGeom prst="rect">
            <a:avLst/>
          </a:prstGeom>
          <a:noFill/>
        </p:spPr>
        <p:txBody>
          <a:bodyPr wrap="none" rtlCol="0">
            <a:spAutoFit/>
          </a:bodyPr>
          <a:lstStyle/>
          <a:p>
            <a:r>
              <a:rPr lang="en-US" b="1" dirty="0" err="1"/>
              <a:t>Asn</a:t>
            </a:r>
            <a:endParaRPr lang="en-US" b="1" dirty="0"/>
          </a:p>
        </p:txBody>
      </p:sp>
      <p:sp>
        <p:nvSpPr>
          <p:cNvPr id="22" name="TextBox 21">
            <a:extLst>
              <a:ext uri="{FF2B5EF4-FFF2-40B4-BE49-F238E27FC236}">
                <a16:creationId xmlns:a16="http://schemas.microsoft.com/office/drawing/2014/main" id="{EAB95778-7AA1-4D3B-87D4-34D556F63FCC}"/>
              </a:ext>
            </a:extLst>
          </p:cNvPr>
          <p:cNvSpPr txBox="1"/>
          <p:nvPr/>
        </p:nvSpPr>
        <p:spPr>
          <a:xfrm>
            <a:off x="5974582" y="4407104"/>
            <a:ext cx="538930" cy="369332"/>
          </a:xfrm>
          <a:prstGeom prst="rect">
            <a:avLst/>
          </a:prstGeom>
          <a:noFill/>
        </p:spPr>
        <p:txBody>
          <a:bodyPr wrap="none" rtlCol="0">
            <a:spAutoFit/>
          </a:bodyPr>
          <a:lstStyle/>
          <a:p>
            <a:r>
              <a:rPr lang="en-US" b="1" dirty="0" err="1"/>
              <a:t>Asn</a:t>
            </a:r>
            <a:endParaRPr lang="en-US" b="1" dirty="0"/>
          </a:p>
        </p:txBody>
      </p:sp>
      <p:sp>
        <p:nvSpPr>
          <p:cNvPr id="7" name="Slide Number Placeholder 6">
            <a:extLst>
              <a:ext uri="{FF2B5EF4-FFF2-40B4-BE49-F238E27FC236}">
                <a16:creationId xmlns:a16="http://schemas.microsoft.com/office/drawing/2014/main" id="{2643F4C0-025A-49F0-8136-8D18424D2F41}"/>
              </a:ext>
            </a:extLst>
          </p:cNvPr>
          <p:cNvSpPr>
            <a:spLocks noGrp="1"/>
          </p:cNvSpPr>
          <p:nvPr>
            <p:ph type="sldNum" sz="quarter" idx="12"/>
          </p:nvPr>
        </p:nvSpPr>
        <p:spPr/>
        <p:txBody>
          <a:bodyPr/>
          <a:lstStyle/>
          <a:p>
            <a:pPr>
              <a:defRPr/>
            </a:pPr>
            <a:fld id="{1465E028-8B1C-4B97-AD75-1F168FE89836}" type="slidenum">
              <a:rPr lang="en-US" smtClean="0"/>
              <a:pPr>
                <a:defRPr/>
              </a:pPr>
              <a:t>10</a:t>
            </a:fld>
            <a:endParaRPr lang="en-US"/>
          </a:p>
        </p:txBody>
      </p:sp>
      <p:sp>
        <p:nvSpPr>
          <p:cNvPr id="11" name="TextBox 10">
            <a:extLst>
              <a:ext uri="{FF2B5EF4-FFF2-40B4-BE49-F238E27FC236}">
                <a16:creationId xmlns:a16="http://schemas.microsoft.com/office/drawing/2014/main" id="{965D7CB4-F118-0E1D-A3FE-AAB8E36AB6C1}"/>
              </a:ext>
            </a:extLst>
          </p:cNvPr>
          <p:cNvSpPr txBox="1"/>
          <p:nvPr/>
        </p:nvSpPr>
        <p:spPr>
          <a:xfrm>
            <a:off x="4936356" y="5735542"/>
            <a:ext cx="1114425"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prstClr val="black"/>
                </a:solidFill>
                <a:effectLst/>
                <a:uLnTx/>
                <a:uFillTx/>
                <a:latin typeface="Calibri"/>
                <a:ea typeface="+mj-ea"/>
                <a:cs typeface="+mj-cs"/>
              </a:rPr>
              <a:t>AFP-L3</a:t>
            </a:r>
            <a:endParaRPr lang="en-US" dirty="0"/>
          </a:p>
        </p:txBody>
      </p:sp>
    </p:spTree>
    <p:extLst>
      <p:ext uri="{BB962C8B-B14F-4D97-AF65-F5344CB8AC3E}">
        <p14:creationId xmlns:p14="http://schemas.microsoft.com/office/powerpoint/2010/main" val="2716494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a:extLst>
              <a:ext uri="{FF2B5EF4-FFF2-40B4-BE49-F238E27FC236}">
                <a16:creationId xmlns:a16="http://schemas.microsoft.com/office/drawing/2014/main" id="{1B046DF3-6C83-4E08-A1E3-A99F38AB9C24}"/>
              </a:ext>
            </a:extLst>
          </p:cNvPr>
          <p:cNvSpPr>
            <a:spLocks noGrp="1" noChangeArrowheads="1"/>
          </p:cNvSpPr>
          <p:nvPr>
            <p:ph type="title"/>
          </p:nvPr>
        </p:nvSpPr>
        <p:spPr/>
        <p:txBody>
          <a:bodyPr/>
          <a:lstStyle/>
          <a:p>
            <a:pPr eaLnBrk="1" hangingPunct="1"/>
            <a:r>
              <a:rPr lang="en-US" altLang="en-US" sz="2400" b="1">
                <a:ea typeface="ＭＳ Ｐゴシック" panose="020B0600070205080204" pitchFamily="34" charset="-128"/>
              </a:rPr>
              <a:t>Site-directed mutagenesis approach toward creating fucopyranosyl linkage specific rAALs</a:t>
            </a:r>
          </a:p>
        </p:txBody>
      </p:sp>
      <p:pic>
        <p:nvPicPr>
          <p:cNvPr id="20483" name="Picture 7" descr="bi034983zf00001">
            <a:extLst>
              <a:ext uri="{FF2B5EF4-FFF2-40B4-BE49-F238E27FC236}">
                <a16:creationId xmlns:a16="http://schemas.microsoft.com/office/drawing/2014/main" id="{62A74567-7DBE-4E37-BC8D-923237471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475" y="1476375"/>
            <a:ext cx="4332288"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8">
            <a:extLst>
              <a:ext uri="{FF2B5EF4-FFF2-40B4-BE49-F238E27FC236}">
                <a16:creationId xmlns:a16="http://schemas.microsoft.com/office/drawing/2014/main" id="{50FAD880-B38B-4244-8F52-55386F5F122D}"/>
              </a:ext>
            </a:extLst>
          </p:cNvPr>
          <p:cNvSpPr>
            <a:spLocks noChangeArrowheads="1"/>
          </p:cNvSpPr>
          <p:nvPr/>
        </p:nvSpPr>
        <p:spPr bwMode="auto">
          <a:xfrm>
            <a:off x="1660525" y="5668963"/>
            <a:ext cx="60833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aseline="0"/>
              <a:t>Overall structure of the AAL monomer. Blue, cyan, green, yellow, orange, and red ribbons show blades 1−6, respectively. Purple ellipsoids indicate fucose binding sites 1−5 and the corresponding site 6. Three stick models at sites 1, 2, and 4 show fucose molecules</a:t>
            </a:r>
            <a:r>
              <a:rPr lang="en-US" altLang="en-US" sz="1800" b="0" baseline="0"/>
              <a:t> </a:t>
            </a:r>
            <a:endParaRPr lang="en-US" altLang="en-US" sz="1000" baseline="0"/>
          </a:p>
          <a:p>
            <a:pPr eaLnBrk="1" hangingPunct="1"/>
            <a:endParaRPr lang="en-US" altLang="en-US" sz="1800" baseline="0"/>
          </a:p>
        </p:txBody>
      </p:sp>
      <p:sp>
        <p:nvSpPr>
          <p:cNvPr id="4" name="Slide Number Placeholder 3">
            <a:extLst>
              <a:ext uri="{FF2B5EF4-FFF2-40B4-BE49-F238E27FC236}">
                <a16:creationId xmlns:a16="http://schemas.microsoft.com/office/drawing/2014/main" id="{D2AEF928-1AB1-4090-9913-5A06BD540093}"/>
              </a:ext>
            </a:extLst>
          </p:cNvPr>
          <p:cNvSpPr>
            <a:spLocks noGrp="1"/>
          </p:cNvSpPr>
          <p:nvPr>
            <p:ph type="sldNum" sz="quarter" idx="12"/>
          </p:nvPr>
        </p:nvSpPr>
        <p:spPr/>
        <p:txBody>
          <a:bodyPr/>
          <a:lstStyle/>
          <a:p>
            <a:pPr>
              <a:defRPr/>
            </a:pPr>
            <a:fld id="{1465E028-8B1C-4B97-AD75-1F168FE89836}" type="slidenum">
              <a:rPr lang="en-US" smtClean="0"/>
              <a:pPr>
                <a:defRPr/>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Figure">
            <a:extLst>
              <a:ext uri="{FF2B5EF4-FFF2-40B4-BE49-F238E27FC236}">
                <a16:creationId xmlns:a16="http://schemas.microsoft.com/office/drawing/2014/main" id="{D8C67EF1-BE21-40CA-8B40-0C8B6B2E1B86}"/>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pic>
        <p:nvPicPr>
          <p:cNvPr id="29699" name="Picture 3" descr="bi034983zf00003">
            <a:extLst>
              <a:ext uri="{FF2B5EF4-FFF2-40B4-BE49-F238E27FC236}">
                <a16:creationId xmlns:a16="http://schemas.microsoft.com/office/drawing/2014/main" id="{1D43680F-4CAA-4B7C-BE67-61E596D5F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25" y="1216025"/>
            <a:ext cx="5641975"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5">
            <a:extLst>
              <a:ext uri="{FF2B5EF4-FFF2-40B4-BE49-F238E27FC236}">
                <a16:creationId xmlns:a16="http://schemas.microsoft.com/office/drawing/2014/main" id="{88B3D7E7-2177-497E-AF26-DF94334F6152}"/>
              </a:ext>
            </a:extLst>
          </p:cNvPr>
          <p:cNvSpPr txBox="1">
            <a:spLocks noChangeArrowheads="1"/>
          </p:cNvSpPr>
          <p:nvPr/>
        </p:nvSpPr>
        <p:spPr bwMode="auto">
          <a:xfrm>
            <a:off x="5461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r>
              <a:rPr lang="en-US" altLang="en-US" baseline="0">
                <a:solidFill>
                  <a:schemeClr val="tx2"/>
                </a:solidFill>
              </a:rPr>
              <a:t>Site-directed mutagenesis approach toward creating fucopyranosyl linkage specific rAALs</a:t>
            </a:r>
          </a:p>
        </p:txBody>
      </p:sp>
      <p:sp>
        <p:nvSpPr>
          <p:cNvPr id="3" name="Footer Placeholder 2">
            <a:extLst>
              <a:ext uri="{FF2B5EF4-FFF2-40B4-BE49-F238E27FC236}">
                <a16:creationId xmlns:a16="http://schemas.microsoft.com/office/drawing/2014/main" id="{A9950964-9FAF-43EA-85CF-F9FF4FDFD9D4}"/>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6157132A-5C4D-4339-932F-0D27DC4A3D83}"/>
              </a:ext>
            </a:extLst>
          </p:cNvPr>
          <p:cNvSpPr>
            <a:spLocks noGrp="1"/>
          </p:cNvSpPr>
          <p:nvPr>
            <p:ph type="sldNum" sz="quarter" idx="12"/>
          </p:nvPr>
        </p:nvSpPr>
        <p:spPr/>
        <p:txBody>
          <a:bodyPr/>
          <a:lstStyle/>
          <a:p>
            <a:pPr>
              <a:defRPr/>
            </a:pPr>
            <a:fld id="{EEA3C798-F265-4BEB-B5ED-E4CBE5548EC6}" type="slidenum">
              <a:rPr lang="en-US" smtClean="0"/>
              <a:pPr>
                <a:defRPr/>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2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9" y="965978"/>
            <a:ext cx="4572000" cy="4572000"/>
          </a:xfrm>
          <a:prstGeom prst="rect">
            <a:avLst/>
          </a:prstGeom>
        </p:spPr>
      </p:pic>
      <p:sp>
        <p:nvSpPr>
          <p:cNvPr id="7" name="TextBox 6"/>
          <p:cNvSpPr txBox="1"/>
          <p:nvPr/>
        </p:nvSpPr>
        <p:spPr>
          <a:xfrm>
            <a:off x="429254" y="5760094"/>
            <a:ext cx="3720199" cy="646331"/>
          </a:xfrm>
          <a:prstGeom prst="rect">
            <a:avLst/>
          </a:prstGeom>
          <a:noFill/>
        </p:spPr>
        <p:txBody>
          <a:bodyPr wrap="square" rtlCol="0">
            <a:spAutoFit/>
          </a:bodyPr>
          <a:lstStyle/>
          <a:p>
            <a:pPr algn="ctr"/>
            <a:r>
              <a:rPr lang="en-US" dirty="0" err="1"/>
              <a:t>Asn</a:t>
            </a:r>
            <a:r>
              <a:rPr lang="en-US" dirty="0"/>
              <a:t> (N224) to nearest </a:t>
            </a:r>
            <a:r>
              <a:rPr lang="en-US" dirty="0" err="1"/>
              <a:t>fucose</a:t>
            </a:r>
            <a:r>
              <a:rPr lang="en-US" dirty="0"/>
              <a:t> binding site: 7.3, 8.4 and 8.7 </a:t>
            </a:r>
            <a:r>
              <a:rPr lang="en-US" dirty="0" err="1"/>
              <a:t>Å</a:t>
            </a:r>
            <a:r>
              <a:rPr lang="en-US" dirty="0"/>
              <a:t> (10</a:t>
            </a:r>
            <a:r>
              <a:rPr lang="en-US" baseline="30000" dirty="0"/>
              <a:t>-10</a:t>
            </a:r>
            <a:r>
              <a:rPr lang="en-US" dirty="0"/>
              <a:t>m)</a:t>
            </a:r>
          </a:p>
        </p:txBody>
      </p:sp>
      <p:sp>
        <p:nvSpPr>
          <p:cNvPr id="8" name="TextBox 7"/>
          <p:cNvSpPr txBox="1"/>
          <p:nvPr/>
        </p:nvSpPr>
        <p:spPr>
          <a:xfrm>
            <a:off x="4981505" y="5760094"/>
            <a:ext cx="3925511" cy="646331"/>
          </a:xfrm>
          <a:prstGeom prst="rect">
            <a:avLst/>
          </a:prstGeom>
          <a:noFill/>
        </p:spPr>
        <p:txBody>
          <a:bodyPr wrap="square" rtlCol="0">
            <a:spAutoFit/>
          </a:bodyPr>
          <a:lstStyle/>
          <a:p>
            <a:pPr algn="ctr"/>
            <a:r>
              <a:rPr lang="en-US" dirty="0" err="1"/>
              <a:t>Gln</a:t>
            </a:r>
            <a:r>
              <a:rPr lang="en-US" dirty="0"/>
              <a:t> (N224Q) to nearest </a:t>
            </a:r>
            <a:r>
              <a:rPr lang="en-US" dirty="0" err="1"/>
              <a:t>fucose</a:t>
            </a:r>
            <a:r>
              <a:rPr lang="en-US" dirty="0"/>
              <a:t> binding cleft: 5.7, 6.1 and 7.2 </a:t>
            </a:r>
            <a:r>
              <a:rPr lang="en-US" dirty="0" err="1"/>
              <a:t>Å</a:t>
            </a:r>
            <a:r>
              <a:rPr lang="en-US" dirty="0"/>
              <a:t> (10</a:t>
            </a:r>
            <a:r>
              <a:rPr lang="en-US" baseline="30000" dirty="0"/>
              <a:t>-10</a:t>
            </a:r>
            <a:r>
              <a:rPr lang="en-US" dirty="0"/>
              <a:t>m)</a:t>
            </a:r>
          </a:p>
        </p:txBody>
      </p:sp>
      <p:pic>
        <p:nvPicPr>
          <p:cNvPr id="9" name="Picture 8" descr="N224Q.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920" y="965978"/>
            <a:ext cx="4572000" cy="4572000"/>
          </a:xfrm>
          <a:prstGeom prst="rect">
            <a:avLst/>
          </a:prstGeom>
        </p:spPr>
      </p:pic>
      <p:sp>
        <p:nvSpPr>
          <p:cNvPr id="10" name="Title 1"/>
          <p:cNvSpPr txBox="1">
            <a:spLocks/>
          </p:cNvSpPr>
          <p:nvPr/>
        </p:nvSpPr>
        <p:spPr>
          <a:xfrm>
            <a:off x="49841" y="-283328"/>
            <a:ext cx="9094159"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t>Crystal Structure </a:t>
            </a:r>
            <a:r>
              <a:rPr lang="en-US" sz="3600"/>
              <a:t>AAL N224Q </a:t>
            </a:r>
            <a:endParaRPr lang="en-US" sz="3600" dirty="0"/>
          </a:p>
        </p:txBody>
      </p:sp>
    </p:spTree>
    <p:extLst>
      <p:ext uri="{BB962C8B-B14F-4D97-AF65-F5344CB8AC3E}">
        <p14:creationId xmlns:p14="http://schemas.microsoft.com/office/powerpoint/2010/main" val="2064201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66775" y="190500"/>
            <a:ext cx="6505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3075" name="Rectangle 4"/>
          <p:cNvSpPr>
            <a:spLocks noChangeArrowheads="1"/>
          </p:cNvSpPr>
          <p:nvPr/>
        </p:nvSpPr>
        <p:spPr bwMode="auto">
          <a:xfrm>
            <a:off x="932656" y="465931"/>
            <a:ext cx="69738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3200" i="1" dirty="0">
                <a:latin typeface="Arial" pitchFamily="34" charset="0"/>
              </a:rPr>
              <a:t>AAL Gene Expression Project </a:t>
            </a:r>
          </a:p>
        </p:txBody>
      </p:sp>
      <p:grpSp>
        <p:nvGrpSpPr>
          <p:cNvPr id="4" name="Group 3">
            <a:extLst>
              <a:ext uri="{FF2B5EF4-FFF2-40B4-BE49-F238E27FC236}">
                <a16:creationId xmlns:a16="http://schemas.microsoft.com/office/drawing/2014/main" id="{922FF7FE-A4C0-46B6-95B5-E8F41CD99529}"/>
              </a:ext>
            </a:extLst>
          </p:cNvPr>
          <p:cNvGrpSpPr/>
          <p:nvPr/>
        </p:nvGrpSpPr>
        <p:grpSpPr>
          <a:xfrm>
            <a:off x="533400" y="1285657"/>
            <a:ext cx="8229600" cy="646331"/>
            <a:chOff x="533400" y="1727200"/>
            <a:chExt cx="8229600" cy="646331"/>
          </a:xfrm>
        </p:grpSpPr>
        <p:sp>
          <p:nvSpPr>
            <p:cNvPr id="3076" name="TextBox 4"/>
            <p:cNvSpPr txBox="1">
              <a:spLocks noChangeArrowheads="1"/>
            </p:cNvSpPr>
            <p:nvPr/>
          </p:nvSpPr>
          <p:spPr bwMode="auto">
            <a:xfrm>
              <a:off x="533400" y="1727200"/>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dirty="0">
                  <a:latin typeface="Arial" pitchFamily="34" charset="0"/>
                </a:rPr>
                <a:t>      AAL gene                                                                 Functional AAL protein</a:t>
              </a:r>
            </a:p>
            <a:p>
              <a:r>
                <a:rPr lang="en-US" altLang="en-US" dirty="0">
                  <a:latin typeface="Arial" pitchFamily="34" charset="0"/>
                </a:rPr>
                <a:t>       (DNA)                                                                             (amino acid)   </a:t>
              </a:r>
            </a:p>
          </p:txBody>
        </p:sp>
        <p:cxnSp>
          <p:nvCxnSpPr>
            <p:cNvPr id="7" name="Straight Arrow Connector 6"/>
            <p:cNvCxnSpPr>
              <a:cxnSpLocks noChangeAspect="1"/>
            </p:cNvCxnSpPr>
            <p:nvPr/>
          </p:nvCxnSpPr>
          <p:spPr>
            <a:xfrm>
              <a:off x="2209800" y="1906588"/>
              <a:ext cx="914400" cy="476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noChangeAspect="1"/>
            </p:cNvCxnSpPr>
            <p:nvPr/>
          </p:nvCxnSpPr>
          <p:spPr>
            <a:xfrm>
              <a:off x="3505200" y="1927225"/>
              <a:ext cx="914400" cy="476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noChangeAspect="1"/>
            </p:cNvCxnSpPr>
            <p:nvPr/>
          </p:nvCxnSpPr>
          <p:spPr>
            <a:xfrm>
              <a:off x="4876800" y="1920875"/>
              <a:ext cx="914400" cy="3175"/>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3" name="Picture 2" descr="A screenshot of a cell phone&#10;&#10;Description automatically generated">
            <a:extLst>
              <a:ext uri="{FF2B5EF4-FFF2-40B4-BE49-F238E27FC236}">
                <a16:creationId xmlns:a16="http://schemas.microsoft.com/office/drawing/2014/main" id="{74D28F77-9349-4B16-B69A-639C1841E8AD}"/>
              </a:ext>
            </a:extLst>
          </p:cNvPr>
          <p:cNvPicPr>
            <a:picLocks noChangeAspect="1"/>
          </p:cNvPicPr>
          <p:nvPr/>
        </p:nvPicPr>
        <p:blipFill>
          <a:blip r:embed="rId2"/>
          <a:stretch>
            <a:fillRect/>
          </a:stretch>
        </p:blipFill>
        <p:spPr>
          <a:xfrm>
            <a:off x="0" y="2540129"/>
            <a:ext cx="9144000" cy="3816221"/>
          </a:xfrm>
          <a:prstGeom prst="rect">
            <a:avLst/>
          </a:prstGeom>
        </p:spPr>
      </p:pic>
      <p:sp>
        <p:nvSpPr>
          <p:cNvPr id="6" name="Slide Number Placeholder 5">
            <a:extLst>
              <a:ext uri="{FF2B5EF4-FFF2-40B4-BE49-F238E27FC236}">
                <a16:creationId xmlns:a16="http://schemas.microsoft.com/office/drawing/2014/main" id="{7F8AD1E5-002C-46F3-8467-BF916F1F3984}"/>
              </a:ext>
            </a:extLst>
          </p:cNvPr>
          <p:cNvSpPr>
            <a:spLocks noGrp="1"/>
          </p:cNvSpPr>
          <p:nvPr>
            <p:ph type="sldNum" sz="quarter" idx="12"/>
          </p:nvPr>
        </p:nvSpPr>
        <p:spPr/>
        <p:txBody>
          <a:bodyPr/>
          <a:lstStyle/>
          <a:p>
            <a:pPr>
              <a:defRPr/>
            </a:pPr>
            <a:fld id="{EEA3C798-F265-4BEB-B5ED-E4CBE5548EC6}" type="slidenum">
              <a:rPr lang="en-US" smtClean="0"/>
              <a:pPr>
                <a:defRPr/>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fontAlgn="auto">
              <a:spcAft>
                <a:spcPts val="0"/>
              </a:spcAft>
              <a:defRPr/>
            </a:pPr>
            <a:r>
              <a:rPr lang="en-US" dirty="0"/>
              <a:t>Purpose – “Gene Expression Experiment” 	</a:t>
            </a:r>
          </a:p>
        </p:txBody>
      </p:sp>
      <p:sp>
        <p:nvSpPr>
          <p:cNvPr id="3" name="Content Placeholder 2"/>
          <p:cNvSpPr>
            <a:spLocks noGrp="1"/>
          </p:cNvSpPr>
          <p:nvPr>
            <p:ph idx="1"/>
          </p:nvPr>
        </p:nvSpPr>
        <p:spPr>
          <a:xfrm>
            <a:off x="498475" y="1600200"/>
            <a:ext cx="4010025" cy="4525963"/>
          </a:xfrm>
        </p:spPr>
        <p:txBody>
          <a:bodyPr rtlCol="0">
            <a:normAutofit fontScale="62500" lnSpcReduction="20000"/>
          </a:bodyPr>
          <a:lstStyle/>
          <a:p>
            <a:pPr fontAlgn="auto">
              <a:spcAft>
                <a:spcPts val="0"/>
              </a:spcAft>
              <a:buFont typeface="Arial"/>
              <a:buChar char="•"/>
              <a:defRPr/>
            </a:pPr>
            <a:r>
              <a:rPr lang="en-US" dirty="0"/>
              <a:t>Biomarker </a:t>
            </a:r>
            <a:r>
              <a:rPr lang="en-US" dirty="0" err="1"/>
              <a:t>glycoproteins</a:t>
            </a:r>
            <a:r>
              <a:rPr lang="en-US" dirty="0"/>
              <a:t> for liver cancer are present in blood</a:t>
            </a:r>
          </a:p>
          <a:p>
            <a:pPr lvl="1" fontAlgn="auto">
              <a:spcAft>
                <a:spcPts val="0"/>
              </a:spcAft>
              <a:buFont typeface="Arial"/>
              <a:buChar char="–"/>
              <a:defRPr/>
            </a:pPr>
            <a:r>
              <a:rPr lang="en-US" dirty="0"/>
              <a:t>The type of  sugars on certain biomarker proteins are predictive  for how advanced the disease is </a:t>
            </a:r>
          </a:p>
          <a:p>
            <a:pPr fontAlgn="auto">
              <a:spcAft>
                <a:spcPts val="0"/>
              </a:spcAft>
              <a:buFont typeface="Arial"/>
              <a:buChar char="•"/>
              <a:defRPr/>
            </a:pPr>
            <a:r>
              <a:rPr lang="en-US" dirty="0"/>
              <a:t>With definitive markers for cancer, a simple blood test can be used for early detection of disease</a:t>
            </a:r>
          </a:p>
          <a:p>
            <a:pPr fontAlgn="auto">
              <a:spcAft>
                <a:spcPts val="0"/>
              </a:spcAft>
              <a:buFont typeface="Arial"/>
              <a:buChar char="•"/>
              <a:defRPr/>
            </a:pPr>
            <a:r>
              <a:rPr lang="en-US" dirty="0"/>
              <a:t>The AAL protein binds to the sugar  </a:t>
            </a:r>
            <a:r>
              <a:rPr lang="en-US" dirty="0" err="1"/>
              <a:t>fucose</a:t>
            </a:r>
            <a:r>
              <a:rPr lang="en-US" dirty="0"/>
              <a:t> which is present on certain liver cancer biomarker proteins at elevated levels </a:t>
            </a:r>
          </a:p>
          <a:p>
            <a:pPr fontAlgn="auto">
              <a:spcAft>
                <a:spcPts val="0"/>
              </a:spcAft>
              <a:buFont typeface="Arial"/>
              <a:buChar char="•"/>
              <a:defRPr/>
            </a:pPr>
            <a:r>
              <a:rPr lang="en-US" dirty="0"/>
              <a:t>AAL can be made synthetically in the lab</a:t>
            </a:r>
          </a:p>
          <a:p>
            <a:pPr lvl="1" fontAlgn="auto">
              <a:spcAft>
                <a:spcPts val="0"/>
              </a:spcAft>
              <a:buFont typeface="Arial"/>
              <a:buChar char="–"/>
              <a:defRPr/>
            </a:pPr>
            <a:r>
              <a:rPr lang="en-US" dirty="0"/>
              <a:t>This is what we did! </a:t>
            </a:r>
          </a:p>
        </p:txBody>
      </p:sp>
      <p:pic>
        <p:nvPicPr>
          <p:cNvPr id="4100" name="Picture 3" descr="Biotech Diagr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1600200"/>
            <a:ext cx="3059113"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2389326B-D154-4F6A-958A-4A8260F65970}"/>
              </a:ext>
            </a:extLst>
          </p:cNvPr>
          <p:cNvSpPr>
            <a:spLocks noGrp="1"/>
          </p:cNvSpPr>
          <p:nvPr>
            <p:ph type="sldNum" sz="quarter" idx="12"/>
          </p:nvPr>
        </p:nvSpPr>
        <p:spPr/>
        <p:txBody>
          <a:bodyPr/>
          <a:lstStyle/>
          <a:p>
            <a:pPr>
              <a:defRPr/>
            </a:pPr>
            <a:fld id="{2183CC58-EAB1-4747-A5E7-7E701D7D232C}" type="slidenum">
              <a:rPr lang="en-US" smtClean="0"/>
              <a:pPr>
                <a:defRPr/>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17500" y="971550"/>
            <a:ext cx="8229600" cy="1143000"/>
          </a:xfrm>
        </p:spPr>
        <p:txBody>
          <a:bodyPr/>
          <a:lstStyle/>
          <a:p>
            <a:r>
              <a:rPr lang="en-US" altLang="en-US" sz="2400"/>
              <a:t>STEP 1: Synthesize AAL gene and clone into appropriate vector</a:t>
            </a:r>
          </a:p>
        </p:txBody>
      </p:sp>
      <p:sp>
        <p:nvSpPr>
          <p:cNvPr id="6147" name="TextBox 1"/>
          <p:cNvSpPr txBox="1">
            <a:spLocks noChangeArrowheads="1"/>
          </p:cNvSpPr>
          <p:nvPr/>
        </p:nvSpPr>
        <p:spPr bwMode="auto">
          <a:xfrm>
            <a:off x="952500" y="1955800"/>
            <a:ext cx="75946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2000" dirty="0"/>
              <a:t>Basic steps for cloning DNA into a plasmid DNA vector</a:t>
            </a:r>
          </a:p>
          <a:p>
            <a:endParaRPr lang="en-US" altLang="en-US" dirty="0"/>
          </a:p>
          <a:p>
            <a:r>
              <a:rPr lang="en-US" altLang="en-US" dirty="0"/>
              <a:t>1. Select DNA  of interest</a:t>
            </a:r>
          </a:p>
          <a:p>
            <a:endParaRPr lang="en-US" altLang="en-US" dirty="0"/>
          </a:p>
          <a:p>
            <a:r>
              <a:rPr lang="en-US" altLang="en-US" dirty="0"/>
              <a:t>2. Cut DNA  with appropriate restriction enzyme(s)</a:t>
            </a:r>
          </a:p>
          <a:p>
            <a:endParaRPr lang="en-US" altLang="en-US" dirty="0"/>
          </a:p>
          <a:p>
            <a:r>
              <a:rPr lang="en-US" altLang="en-US" dirty="0"/>
              <a:t>3. Ligate cut DNA fragment  with appropriate  plasmid vector cut with restriction enzymes that yield  compatible ends for DNA fragment ligation</a:t>
            </a:r>
          </a:p>
          <a:p>
            <a:endParaRPr lang="en-US" altLang="en-US" dirty="0"/>
          </a:p>
          <a:p>
            <a:r>
              <a:rPr lang="en-US" altLang="en-US" dirty="0"/>
              <a:t>4. Transform ligated DNA/vector into bacteria and  isolate bacterial colonies</a:t>
            </a:r>
          </a:p>
          <a:p>
            <a:endParaRPr lang="en-US" altLang="en-US" dirty="0"/>
          </a:p>
          <a:p>
            <a:r>
              <a:rPr lang="en-US" altLang="en-US" dirty="0"/>
              <a:t>5. Grow bacteria and perform plasmid DNA extraction</a:t>
            </a:r>
          </a:p>
          <a:p>
            <a:endParaRPr lang="en-US" altLang="en-US" dirty="0"/>
          </a:p>
          <a:p>
            <a:r>
              <a:rPr lang="en-US" altLang="en-US" dirty="0"/>
              <a:t>6. Verify cloning procedure by restriction enzyme analysis/agarose gel electrophoresis of plasmid DNA isolated in step 5.</a:t>
            </a:r>
          </a:p>
          <a:p>
            <a:endParaRPr lang="en-US" altLang="en-US" dirty="0"/>
          </a:p>
          <a:p>
            <a:endParaRPr lang="en-US" altLang="en-US" dirty="0"/>
          </a:p>
        </p:txBody>
      </p:sp>
      <p:sp>
        <p:nvSpPr>
          <p:cNvPr id="6148" name="TextBox 3"/>
          <p:cNvSpPr txBox="1">
            <a:spLocks noChangeArrowheads="1"/>
          </p:cNvSpPr>
          <p:nvPr/>
        </p:nvSpPr>
        <p:spPr bwMode="auto">
          <a:xfrm>
            <a:off x="1409700" y="385763"/>
            <a:ext cx="62007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3200"/>
              <a:t>Producing Recombinant AAL Protein</a:t>
            </a:r>
          </a:p>
        </p:txBody>
      </p:sp>
      <p:sp>
        <p:nvSpPr>
          <p:cNvPr id="4" name="Slide Number Placeholder 3">
            <a:extLst>
              <a:ext uri="{FF2B5EF4-FFF2-40B4-BE49-F238E27FC236}">
                <a16:creationId xmlns:a16="http://schemas.microsoft.com/office/drawing/2014/main" id="{D6B6EB0F-886C-4D21-B7CD-E15DE19EAF0D}"/>
              </a:ext>
            </a:extLst>
          </p:cNvPr>
          <p:cNvSpPr>
            <a:spLocks noGrp="1"/>
          </p:cNvSpPr>
          <p:nvPr>
            <p:ph type="sldNum" sz="quarter" idx="12"/>
          </p:nvPr>
        </p:nvSpPr>
        <p:spPr/>
        <p:txBody>
          <a:bodyPr/>
          <a:lstStyle/>
          <a:p>
            <a:pPr>
              <a:defRPr/>
            </a:pPr>
            <a:fld id="{1465E028-8B1C-4B97-AD75-1F168FE89836}" type="slidenum">
              <a:rPr lang="en-US" smtClean="0"/>
              <a:pPr>
                <a:defRPr/>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1212156" y="423863"/>
            <a:ext cx="64767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2400" dirty="0"/>
              <a:t>Bacterial Molecular DNA Cloning (Plasmid) Vectors</a:t>
            </a:r>
          </a:p>
        </p:txBody>
      </p:sp>
      <p:sp>
        <p:nvSpPr>
          <p:cNvPr id="7171" name="TextBox 2"/>
          <p:cNvSpPr txBox="1">
            <a:spLocks noChangeArrowheads="1"/>
          </p:cNvSpPr>
          <p:nvPr/>
        </p:nvSpPr>
        <p:spPr bwMode="auto">
          <a:xfrm>
            <a:off x="454025" y="1798638"/>
            <a:ext cx="403701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dirty="0"/>
              <a:t> bacterial DNA plasmids:</a:t>
            </a:r>
          </a:p>
          <a:p>
            <a:pPr marL="285750" indent="-285750">
              <a:buFont typeface="Arial" panose="020B0604020202020204" pitchFamily="34" charset="0"/>
              <a:buChar char="•"/>
            </a:pPr>
            <a:r>
              <a:rPr lang="en-US" altLang="en-US" dirty="0"/>
              <a:t>synthetically created for specific</a:t>
            </a:r>
          </a:p>
          <a:p>
            <a:r>
              <a:rPr lang="en-US" altLang="en-US" dirty="0"/>
              <a:t>	uses in genetic engineering</a:t>
            </a:r>
          </a:p>
          <a:p>
            <a:pPr marL="285750" indent="-285750">
              <a:buFont typeface="Arial" panose="020B0604020202020204" pitchFamily="34" charset="0"/>
              <a:buChar char="•"/>
            </a:pPr>
            <a:r>
              <a:rPr lang="en-US" altLang="en-US" dirty="0"/>
              <a:t>replicate extra-chromosomally</a:t>
            </a:r>
          </a:p>
          <a:p>
            <a:pPr marL="285750" indent="-285750">
              <a:buFont typeface="Arial" panose="020B0604020202020204" pitchFamily="34" charset="0"/>
              <a:buChar char="•"/>
            </a:pPr>
            <a:r>
              <a:rPr lang="en-US" altLang="en-US" dirty="0"/>
              <a:t>single to multiple copies per cell</a:t>
            </a:r>
          </a:p>
          <a:p>
            <a:endParaRPr lang="en-US" altLang="en-US" dirty="0"/>
          </a:p>
          <a:p>
            <a:endParaRPr lang="en-US" altLang="en-US" dirty="0"/>
          </a:p>
          <a:p>
            <a:endParaRPr lang="en-US" altLang="en-US" dirty="0"/>
          </a:p>
          <a:p>
            <a:endParaRPr lang="en-US" altLang="en-US" dirty="0"/>
          </a:p>
        </p:txBody>
      </p:sp>
      <p:grpSp>
        <p:nvGrpSpPr>
          <p:cNvPr id="7172" name="Group 5"/>
          <p:cNvGrpSpPr>
            <a:grpSpLocks/>
          </p:cNvGrpSpPr>
          <p:nvPr/>
        </p:nvGrpSpPr>
        <p:grpSpPr bwMode="auto">
          <a:xfrm>
            <a:off x="5473700" y="2089150"/>
            <a:ext cx="1971675" cy="1695450"/>
            <a:chOff x="5156617" y="2315267"/>
            <a:chExt cx="1972499" cy="1696101"/>
          </a:xfrm>
        </p:grpSpPr>
        <p:sp>
          <p:nvSpPr>
            <p:cNvPr id="4" name="Oval 3"/>
            <p:cNvSpPr/>
            <p:nvPr/>
          </p:nvSpPr>
          <p:spPr>
            <a:xfrm>
              <a:off x="5242378" y="2401025"/>
              <a:ext cx="1810506" cy="1510293"/>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Arial" charset="0"/>
                <a:cs typeface="Arial" charset="0"/>
              </a:endParaRPr>
            </a:p>
          </p:txBody>
        </p:sp>
        <p:sp>
          <p:nvSpPr>
            <p:cNvPr id="5" name="Oval 4"/>
            <p:cNvSpPr/>
            <p:nvPr/>
          </p:nvSpPr>
          <p:spPr>
            <a:xfrm>
              <a:off x="5156617" y="2315267"/>
              <a:ext cx="1972499" cy="1696101"/>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Arial" charset="0"/>
                <a:cs typeface="Arial" charset="0"/>
              </a:endParaRPr>
            </a:p>
          </p:txBody>
        </p:sp>
      </p:grpSp>
      <p:cxnSp>
        <p:nvCxnSpPr>
          <p:cNvPr id="8" name="Straight Connector 7"/>
          <p:cNvCxnSpPr/>
          <p:nvPr/>
        </p:nvCxnSpPr>
        <p:spPr>
          <a:xfrm rot="5400000" flipH="1" flipV="1">
            <a:off x="6569075" y="1955800"/>
            <a:ext cx="290513" cy="1000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407025" y="3333750"/>
            <a:ext cx="133350" cy="17303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345363" y="3344863"/>
            <a:ext cx="249237" cy="76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76" name="TextBox 20"/>
          <p:cNvSpPr txBox="1">
            <a:spLocks noChangeArrowheads="1"/>
          </p:cNvSpPr>
          <p:nvPr/>
        </p:nvSpPr>
        <p:spPr bwMode="auto">
          <a:xfrm>
            <a:off x="4491038" y="3441700"/>
            <a:ext cx="1465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a:t>origin of replication (ori)</a:t>
            </a:r>
          </a:p>
        </p:txBody>
      </p:sp>
      <p:sp>
        <p:nvSpPr>
          <p:cNvPr id="7177" name="TextBox 21"/>
          <p:cNvSpPr txBox="1">
            <a:spLocks noChangeArrowheads="1"/>
          </p:cNvSpPr>
          <p:nvPr/>
        </p:nvSpPr>
        <p:spPr bwMode="auto">
          <a:xfrm>
            <a:off x="6771696" y="1227733"/>
            <a:ext cx="16458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dirty="0"/>
              <a:t>selectable marker</a:t>
            </a:r>
          </a:p>
          <a:p>
            <a:r>
              <a:rPr lang="en-US" altLang="en-US" dirty="0"/>
              <a:t> (</a:t>
            </a:r>
            <a:r>
              <a:rPr lang="en-US" altLang="en-US" sz="1200" dirty="0"/>
              <a:t>antibiotic resistance</a:t>
            </a:r>
            <a:r>
              <a:rPr lang="en-US" altLang="en-US" dirty="0"/>
              <a:t>)</a:t>
            </a:r>
          </a:p>
        </p:txBody>
      </p:sp>
      <p:sp>
        <p:nvSpPr>
          <p:cNvPr id="7178" name="TextBox 22"/>
          <p:cNvSpPr txBox="1">
            <a:spLocks noChangeArrowheads="1"/>
          </p:cNvSpPr>
          <p:nvPr/>
        </p:nvSpPr>
        <p:spPr bwMode="auto">
          <a:xfrm>
            <a:off x="7620000" y="3270250"/>
            <a:ext cx="1339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t>cloning site</a:t>
            </a:r>
          </a:p>
        </p:txBody>
      </p:sp>
      <p:sp>
        <p:nvSpPr>
          <p:cNvPr id="7179" name="TextBox 12"/>
          <p:cNvSpPr txBox="1">
            <a:spLocks noChangeArrowheads="1"/>
          </p:cNvSpPr>
          <p:nvPr/>
        </p:nvSpPr>
        <p:spPr bwMode="auto">
          <a:xfrm>
            <a:off x="330200" y="5086350"/>
            <a:ext cx="8321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dirty="0"/>
              <a:t>The pQE-T7-2 vector shown in the next figure is the bacterial cloning/expression vector</a:t>
            </a:r>
          </a:p>
          <a:p>
            <a:r>
              <a:rPr lang="en-US" altLang="en-US" dirty="0"/>
              <a:t>used for </a:t>
            </a:r>
            <a:r>
              <a:rPr lang="en-US" altLang="en-US" dirty="0" err="1"/>
              <a:t>rAAL</a:t>
            </a:r>
            <a:r>
              <a:rPr lang="en-US" altLang="en-US" dirty="0"/>
              <a:t> expression. Note the features above: cloning site-selectable marker-</a:t>
            </a:r>
            <a:r>
              <a:rPr lang="en-US" altLang="en-US" dirty="0" err="1"/>
              <a:t>ori</a:t>
            </a:r>
            <a:endParaRPr lang="en-US" altLang="en-US" dirty="0"/>
          </a:p>
        </p:txBody>
      </p:sp>
      <p:sp>
        <p:nvSpPr>
          <p:cNvPr id="2" name="Rectangle 1"/>
          <p:cNvSpPr/>
          <p:nvPr/>
        </p:nvSpPr>
        <p:spPr>
          <a:xfrm>
            <a:off x="5407025" y="3130378"/>
            <a:ext cx="441840" cy="2525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6464300" y="2066925"/>
            <a:ext cx="414295" cy="223194"/>
          </a:xfrm>
          <a:prstGeom prst="rect">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Rectangle 15"/>
          <p:cNvSpPr/>
          <p:nvPr/>
        </p:nvSpPr>
        <p:spPr>
          <a:xfrm>
            <a:off x="6931068" y="3188451"/>
            <a:ext cx="414295" cy="223194"/>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Slide Number Placeholder 8">
            <a:extLst>
              <a:ext uri="{FF2B5EF4-FFF2-40B4-BE49-F238E27FC236}">
                <a16:creationId xmlns:a16="http://schemas.microsoft.com/office/drawing/2014/main" id="{F6C19D20-1207-4F51-90EA-EFBBB9F5AF73}"/>
              </a:ext>
            </a:extLst>
          </p:cNvPr>
          <p:cNvSpPr>
            <a:spLocks noGrp="1"/>
          </p:cNvSpPr>
          <p:nvPr>
            <p:ph type="sldNum" sz="quarter" idx="12"/>
          </p:nvPr>
        </p:nvSpPr>
        <p:spPr/>
        <p:txBody>
          <a:bodyPr/>
          <a:lstStyle/>
          <a:p>
            <a:pPr>
              <a:defRPr/>
            </a:pPr>
            <a:fld id="{EEA3C798-F265-4BEB-B5ED-E4CBE5548EC6}" type="slidenum">
              <a:rPr lang="en-US" smtClean="0"/>
              <a:pPr>
                <a:defRPr/>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851650" cy="655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617EA296-1EE7-48DC-A262-F0416F0E1C36}"/>
              </a:ext>
            </a:extLst>
          </p:cNvPr>
          <p:cNvSpPr>
            <a:spLocks noGrp="1"/>
          </p:cNvSpPr>
          <p:nvPr>
            <p:ph type="sldNum" sz="quarter" idx="12"/>
          </p:nvPr>
        </p:nvSpPr>
        <p:spPr/>
        <p:txBody>
          <a:bodyPr/>
          <a:lstStyle/>
          <a:p>
            <a:pPr>
              <a:defRPr/>
            </a:pPr>
            <a:fld id="{EEA3C798-F265-4BEB-B5ED-E4CBE5548EC6}" type="slidenum">
              <a:rPr lang="en-US" smtClean="0"/>
              <a:pPr>
                <a:defRPr/>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8202613"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BB9DAB50-41F4-440A-B720-0A2B2E9A53AC}"/>
              </a:ext>
            </a:extLst>
          </p:cNvPr>
          <p:cNvSpPr>
            <a:spLocks noGrp="1"/>
          </p:cNvSpPr>
          <p:nvPr>
            <p:ph type="sldNum" sz="quarter" idx="12"/>
          </p:nvPr>
        </p:nvSpPr>
        <p:spPr/>
        <p:txBody>
          <a:bodyPr/>
          <a:lstStyle/>
          <a:p>
            <a:pPr>
              <a:defRPr/>
            </a:pPr>
            <a:fld id="{EEA3C798-F265-4BEB-B5ED-E4CBE5548EC6}" type="slidenum">
              <a:rPr lang="en-US" smtClean="0"/>
              <a:pPr>
                <a:defRPr/>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B34046-16CB-0677-C387-EF77AEDF4009}"/>
              </a:ext>
            </a:extLst>
          </p:cNvPr>
          <p:cNvGrpSpPr>
            <a:grpSpLocks noChangeAspect="1"/>
          </p:cNvGrpSpPr>
          <p:nvPr/>
        </p:nvGrpSpPr>
        <p:grpSpPr>
          <a:xfrm>
            <a:off x="1127760" y="0"/>
            <a:ext cx="6492240" cy="4582163"/>
            <a:chOff x="130629" y="172588"/>
            <a:chExt cx="8939428" cy="6309360"/>
          </a:xfrm>
        </p:grpSpPr>
        <p:pic>
          <p:nvPicPr>
            <p:cNvPr id="5122" name="Picture 2">
              <a:extLst>
                <a:ext uri="{FF2B5EF4-FFF2-40B4-BE49-F238E27FC236}">
                  <a16:creationId xmlns:a16="http://schemas.microsoft.com/office/drawing/2014/main" id="{C264355A-9C8B-47D7-93D4-3C19F0411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172588"/>
              <a:ext cx="8939428" cy="63093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88F331-A056-407A-9193-DEC715A80BC9}"/>
                </a:ext>
              </a:extLst>
            </p:cNvPr>
            <p:cNvSpPr txBox="1"/>
            <p:nvPr/>
          </p:nvSpPr>
          <p:spPr>
            <a:xfrm>
              <a:off x="793820" y="3267524"/>
              <a:ext cx="1701620" cy="338554"/>
            </a:xfrm>
            <a:prstGeom prst="rect">
              <a:avLst/>
            </a:prstGeom>
            <a:noFill/>
          </p:spPr>
          <p:txBody>
            <a:bodyPr wrap="none" rtlCol="0">
              <a:spAutoFit/>
            </a:bodyPr>
            <a:lstStyle/>
            <a:p>
              <a:r>
                <a:rPr lang="en-US" sz="1400" dirty="0"/>
                <a:t>(</a:t>
              </a:r>
              <a:r>
                <a:rPr lang="en-US" sz="1600" b="1" dirty="0">
                  <a:solidFill>
                    <a:schemeClr val="accent1">
                      <a:lumMod val="50000"/>
                    </a:schemeClr>
                  </a:solidFill>
                </a:rPr>
                <a:t>A</a:t>
              </a:r>
              <a:r>
                <a:rPr lang="en-US" sz="1400" dirty="0"/>
                <a:t>lpha </a:t>
              </a:r>
              <a:r>
                <a:rPr lang="en-US" sz="1600" b="1" dirty="0" err="1">
                  <a:solidFill>
                    <a:schemeClr val="accent1">
                      <a:lumMod val="50000"/>
                    </a:schemeClr>
                  </a:solidFill>
                </a:rPr>
                <a:t>F</a:t>
              </a:r>
              <a:r>
                <a:rPr lang="en-US" sz="1400" dirty="0" err="1"/>
                <a:t>eto</a:t>
              </a:r>
              <a:r>
                <a:rPr lang="en-US" sz="1400" dirty="0"/>
                <a:t> </a:t>
              </a:r>
              <a:r>
                <a:rPr lang="en-US" sz="1600" b="1" dirty="0">
                  <a:solidFill>
                    <a:schemeClr val="accent1">
                      <a:lumMod val="50000"/>
                    </a:schemeClr>
                  </a:solidFill>
                </a:rPr>
                <a:t>P</a:t>
              </a:r>
              <a:r>
                <a:rPr lang="en-US" sz="1400" dirty="0"/>
                <a:t>rotein)</a:t>
              </a:r>
            </a:p>
          </p:txBody>
        </p:sp>
      </p:grpSp>
      <p:sp>
        <p:nvSpPr>
          <p:cNvPr id="5" name="Slide Number Placeholder 4">
            <a:extLst>
              <a:ext uri="{FF2B5EF4-FFF2-40B4-BE49-F238E27FC236}">
                <a16:creationId xmlns:a16="http://schemas.microsoft.com/office/drawing/2014/main" id="{15B41E68-84B6-4CF4-A731-7A1B87881F96}"/>
              </a:ext>
            </a:extLst>
          </p:cNvPr>
          <p:cNvSpPr>
            <a:spLocks noGrp="1"/>
          </p:cNvSpPr>
          <p:nvPr>
            <p:ph type="sldNum" sz="quarter" idx="12"/>
          </p:nvPr>
        </p:nvSpPr>
        <p:spPr>
          <a:xfrm>
            <a:off x="6553200" y="6492875"/>
            <a:ext cx="2133600" cy="365125"/>
          </a:xfrm>
        </p:spPr>
        <p:txBody>
          <a:bodyPr/>
          <a:lstStyle/>
          <a:p>
            <a:pPr>
              <a:defRPr/>
            </a:pPr>
            <a:fld id="{EEA3C798-F265-4BEB-B5ED-E4CBE5548EC6}" type="slidenum">
              <a:rPr lang="en-US" smtClean="0"/>
              <a:pPr>
                <a:defRPr/>
              </a:pPr>
              <a:t>2</a:t>
            </a:fld>
            <a:endParaRPr lang="en-US" dirty="0"/>
          </a:p>
        </p:txBody>
      </p:sp>
      <p:sp>
        <p:nvSpPr>
          <p:cNvPr id="4" name="TextBox 3">
            <a:extLst>
              <a:ext uri="{FF2B5EF4-FFF2-40B4-BE49-F238E27FC236}">
                <a16:creationId xmlns:a16="http://schemas.microsoft.com/office/drawing/2014/main" id="{DD8362A9-6B84-A3CF-FFB1-DB86E32AB41E}"/>
              </a:ext>
            </a:extLst>
          </p:cNvPr>
          <p:cNvSpPr txBox="1"/>
          <p:nvPr/>
        </p:nvSpPr>
        <p:spPr>
          <a:xfrm>
            <a:off x="440055" y="4526160"/>
            <a:ext cx="7867650" cy="2200602"/>
          </a:xfrm>
          <a:prstGeom prst="rect">
            <a:avLst/>
          </a:prstGeom>
          <a:noFill/>
          <a:ln w="38100">
            <a:solidFill>
              <a:schemeClr val="tx1"/>
            </a:solidFill>
          </a:ln>
        </p:spPr>
        <p:txBody>
          <a:bodyPr wrap="square">
            <a:spAutoFit/>
          </a:bodyPr>
          <a:lstStyle/>
          <a:p>
            <a:pPr algn="ctr" defTabSz="685800" fontAlgn="auto">
              <a:spcBef>
                <a:spcPts val="0"/>
              </a:spcBef>
              <a:spcAft>
                <a:spcPts val="0"/>
              </a:spcAft>
            </a:pPr>
            <a:br>
              <a:rPr lang="en-US" sz="900" dirty="0">
                <a:solidFill>
                  <a:prstClr val="black"/>
                </a:solidFill>
                <a:latin typeface="Calibri" panose="020F0502020204030204"/>
              </a:rPr>
            </a:br>
            <a:r>
              <a:rPr lang="en-US" sz="2000" b="1" dirty="0">
                <a:solidFill>
                  <a:prstClr val="black"/>
                </a:solidFill>
                <a:latin typeface="Calibri" panose="020F0502020204030204"/>
              </a:rPr>
              <a:t>Why Are Biomarkers Important?</a:t>
            </a:r>
          </a:p>
          <a:p>
            <a:pPr defTabSz="685800" fontAlgn="auto">
              <a:spcBef>
                <a:spcPts val="0"/>
              </a:spcBef>
              <a:spcAft>
                <a:spcPts val="0"/>
              </a:spcAft>
            </a:pPr>
            <a:br>
              <a:rPr lang="en-US" sz="900" dirty="0">
                <a:solidFill>
                  <a:prstClr val="black"/>
                </a:solidFill>
                <a:latin typeface="Calibri" panose="020F0502020204030204"/>
              </a:rPr>
            </a:br>
            <a:br>
              <a:rPr lang="en-US" dirty="0">
                <a:solidFill>
                  <a:prstClr val="black"/>
                </a:solidFill>
                <a:latin typeface="Calibri" panose="020F0502020204030204"/>
              </a:rPr>
            </a:br>
            <a:r>
              <a:rPr lang="en-US" dirty="0">
                <a:solidFill>
                  <a:prstClr val="black"/>
                </a:solidFill>
                <a:latin typeface="Calibri" panose="020F0502020204030204"/>
              </a:rPr>
              <a:t>Early Detection: Identifies cancers before symptoms arise.</a:t>
            </a:r>
          </a:p>
          <a:p>
            <a:pPr defTabSz="685800" fontAlgn="auto">
              <a:spcBef>
                <a:spcPts val="0"/>
              </a:spcBef>
              <a:spcAft>
                <a:spcPts val="0"/>
              </a:spcAft>
            </a:pPr>
            <a:r>
              <a:rPr lang="en-US" dirty="0">
                <a:solidFill>
                  <a:prstClr val="black"/>
                </a:solidFill>
                <a:latin typeface="Calibri" panose="020F0502020204030204"/>
              </a:rPr>
              <a:t>Personalized Treatment: Helps tailor therapies based on specific marker profiles.</a:t>
            </a:r>
            <a:br>
              <a:rPr lang="en-US" dirty="0">
                <a:solidFill>
                  <a:prstClr val="black"/>
                </a:solidFill>
                <a:latin typeface="Calibri" panose="020F0502020204030204"/>
              </a:rPr>
            </a:br>
            <a:r>
              <a:rPr lang="en-US" dirty="0">
                <a:solidFill>
                  <a:prstClr val="black"/>
                </a:solidFill>
                <a:latin typeface="Calibri" panose="020F0502020204030204"/>
              </a:rPr>
              <a:t>Monitoring Treatment Response: Tracks the effectiveness of interventions.</a:t>
            </a:r>
            <a:br>
              <a:rPr lang="en-US" dirty="0">
                <a:solidFill>
                  <a:prstClr val="black"/>
                </a:solidFill>
                <a:latin typeface="Calibri" panose="020F0502020204030204"/>
              </a:rPr>
            </a:br>
            <a:r>
              <a:rPr lang="en-US" dirty="0">
                <a:solidFill>
                  <a:prstClr val="black"/>
                </a:solidFill>
                <a:latin typeface="Calibri" panose="020F0502020204030204"/>
              </a:rPr>
              <a:t>Prognosis Prediction: Provides insights into disease progression and survival.</a:t>
            </a:r>
            <a:br>
              <a:rPr lang="en-US" sz="900" dirty="0">
                <a:solidFill>
                  <a:prstClr val="black"/>
                </a:solidFill>
                <a:latin typeface="Calibri" panose="020F0502020204030204"/>
              </a:rPr>
            </a:br>
            <a:endParaRPr lang="en-US" sz="900" dirty="0">
              <a:solidFill>
                <a:prstClr val="black"/>
              </a:solidFill>
              <a:latin typeface="Calibri" panose="020F0502020204030204"/>
            </a:endParaRPr>
          </a:p>
        </p:txBody>
      </p:sp>
    </p:spTree>
    <p:extLst>
      <p:ext uri="{BB962C8B-B14F-4D97-AF65-F5344CB8AC3E}">
        <p14:creationId xmlns:p14="http://schemas.microsoft.com/office/powerpoint/2010/main" val="4063917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itle 1">
            <a:extLst>
              <a:ext uri="{FF2B5EF4-FFF2-40B4-BE49-F238E27FC236}">
                <a16:creationId xmlns:a16="http://schemas.microsoft.com/office/drawing/2014/main" id="{F04B4D6A-195E-E9DD-E789-019478E912C8}"/>
              </a:ext>
            </a:extLst>
          </p:cNvPr>
          <p:cNvSpPr>
            <a:spLocks noGrp="1"/>
          </p:cNvSpPr>
          <p:nvPr>
            <p:ph type="title"/>
          </p:nvPr>
        </p:nvSpPr>
        <p:spPr>
          <a:xfrm>
            <a:off x="640080" y="379969"/>
            <a:ext cx="8229600" cy="1143000"/>
          </a:xfrm>
        </p:spPr>
        <p:txBody>
          <a:bodyPr/>
          <a:lstStyle/>
          <a:p>
            <a:pPr>
              <a:lnSpc>
                <a:spcPct val="90000"/>
              </a:lnSpc>
              <a:spcBef>
                <a:spcPct val="20000"/>
              </a:spcBef>
              <a:buFont typeface="Arial" pitchFamily="34" charset="0"/>
            </a:pPr>
            <a:br>
              <a:rPr lang="en-US" altLang="en-US" sz="2000" dirty="0">
                <a:latin typeface="+mn-lt"/>
                <a:cs typeface="+mn-cs"/>
              </a:rPr>
            </a:br>
            <a:br>
              <a:rPr lang="en-US" altLang="en-US" sz="2000" dirty="0">
                <a:latin typeface="+mn-lt"/>
                <a:cs typeface="+mn-cs"/>
              </a:rPr>
            </a:br>
            <a:br>
              <a:rPr lang="en-US" altLang="en-US" sz="2000" dirty="0">
                <a:latin typeface="+mn-lt"/>
                <a:cs typeface="+mn-cs"/>
              </a:rPr>
            </a:br>
            <a:br>
              <a:rPr lang="en-US" altLang="en-US" sz="2000" dirty="0">
                <a:latin typeface="+mn-lt"/>
                <a:cs typeface="+mn-cs"/>
              </a:rPr>
            </a:br>
            <a:r>
              <a:rPr lang="en-US" altLang="en-US" sz="3600" dirty="0">
                <a:latin typeface="+mn-lt"/>
                <a:cs typeface="+mn-cs"/>
              </a:rPr>
              <a:t>Restriction Enzymes</a:t>
            </a:r>
            <a:br>
              <a:rPr lang="en-US" altLang="en-US" sz="2000" dirty="0">
                <a:latin typeface="+mn-lt"/>
                <a:cs typeface="+mn-cs"/>
              </a:rPr>
            </a:br>
            <a:r>
              <a:rPr lang="en-US" altLang="en-US" sz="2000" dirty="0">
                <a:latin typeface="+mn-lt"/>
                <a:cs typeface="+mn-cs"/>
              </a:rPr>
              <a:t>DNA binding proteins that bind to specific DNA sequences and cut (restrict) both strands of the double stranded DNA at defined sites.</a:t>
            </a:r>
            <a:br>
              <a:rPr lang="en-US" altLang="en-US" sz="4400" dirty="0">
                <a:latin typeface="+mn-lt"/>
                <a:cs typeface="+mn-cs"/>
              </a:rPr>
            </a:br>
            <a:br>
              <a:rPr lang="en-US" altLang="en-US" sz="4400" dirty="0">
                <a:latin typeface="+mn-lt"/>
                <a:cs typeface="+mn-cs"/>
              </a:rPr>
            </a:br>
            <a:endParaRPr lang="en-US" dirty="0"/>
          </a:p>
        </p:txBody>
      </p:sp>
      <p:sp>
        <p:nvSpPr>
          <p:cNvPr id="9218" name="TextBox 3"/>
          <p:cNvSpPr txBox="1">
            <a:spLocks noChangeArrowheads="1"/>
          </p:cNvSpPr>
          <p:nvPr/>
        </p:nvSpPr>
        <p:spPr bwMode="auto">
          <a:xfrm>
            <a:off x="198120" y="1480343"/>
            <a:ext cx="4038600" cy="377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ct val="90000"/>
              </a:lnSpc>
              <a:spcBef>
                <a:spcPct val="20000"/>
              </a:spcBef>
              <a:buFont typeface="Arial" pitchFamily="34" charset="0"/>
            </a:pPr>
            <a:endParaRPr lang="en-US" altLang="en-US" sz="1500" dirty="0">
              <a:latin typeface="+mn-lt"/>
              <a:cs typeface="+mn-cs"/>
            </a:endParaRPr>
          </a:p>
          <a:p>
            <a:pPr>
              <a:lnSpc>
                <a:spcPct val="90000"/>
              </a:lnSpc>
              <a:spcBef>
                <a:spcPct val="20000"/>
              </a:spcBef>
              <a:buFont typeface="Arial" pitchFamily="34" charset="0"/>
            </a:pPr>
            <a:endParaRPr lang="en-US" altLang="en-US" sz="2000" dirty="0">
              <a:latin typeface="+mn-lt"/>
              <a:cs typeface="+mn-cs"/>
            </a:endParaRPr>
          </a:p>
          <a:p>
            <a:pPr>
              <a:lnSpc>
                <a:spcPct val="90000"/>
              </a:lnSpc>
              <a:spcBef>
                <a:spcPct val="20000"/>
              </a:spcBef>
              <a:buFont typeface="Arial" pitchFamily="34" charset="0"/>
            </a:pPr>
            <a:r>
              <a:rPr lang="en-US" altLang="en-US" sz="2000" dirty="0">
                <a:latin typeface="+mn-lt"/>
                <a:cs typeface="+mn-cs"/>
              </a:rPr>
              <a:t>Most recognize palindromic inverted repeats – word the same forward </a:t>
            </a:r>
          </a:p>
          <a:p>
            <a:pPr>
              <a:lnSpc>
                <a:spcPct val="90000"/>
              </a:lnSpc>
              <a:spcBef>
                <a:spcPct val="20000"/>
              </a:spcBef>
              <a:buFont typeface="Arial" pitchFamily="34" charset="0"/>
            </a:pPr>
            <a:r>
              <a:rPr lang="en-US" altLang="en-US" sz="2000" dirty="0">
                <a:latin typeface="+mn-lt"/>
                <a:cs typeface="+mn-cs"/>
              </a:rPr>
              <a:t>as backward (</a:t>
            </a:r>
            <a:r>
              <a:rPr lang="en-US" altLang="en-US" sz="2000" dirty="0" err="1">
                <a:latin typeface="+mn-lt"/>
                <a:cs typeface="+mn-cs"/>
              </a:rPr>
              <a:t>HannaH</a:t>
            </a:r>
            <a:r>
              <a:rPr lang="en-US" altLang="en-US" sz="2000" dirty="0">
                <a:latin typeface="+mn-lt"/>
                <a:cs typeface="+mn-cs"/>
              </a:rPr>
              <a:t> : </a:t>
            </a:r>
            <a:r>
              <a:rPr lang="en-US" altLang="en-US" sz="2000" dirty="0" err="1">
                <a:latin typeface="+mn-lt"/>
                <a:cs typeface="+mn-cs"/>
              </a:rPr>
              <a:t>RadaR</a:t>
            </a:r>
            <a:r>
              <a:rPr lang="en-US" altLang="en-US" sz="2000" dirty="0">
                <a:latin typeface="+mn-lt"/>
                <a:cs typeface="+mn-cs"/>
              </a:rPr>
              <a:t>  ). </a:t>
            </a:r>
          </a:p>
          <a:p>
            <a:pPr>
              <a:lnSpc>
                <a:spcPct val="90000"/>
              </a:lnSpc>
              <a:spcBef>
                <a:spcPct val="20000"/>
              </a:spcBef>
              <a:buFont typeface="Arial" pitchFamily="34" charset="0"/>
            </a:pPr>
            <a:endParaRPr lang="en-US" altLang="en-US" sz="2000" dirty="0">
              <a:latin typeface="+mn-lt"/>
              <a:cs typeface="+mn-cs"/>
            </a:endParaRPr>
          </a:p>
          <a:p>
            <a:pPr>
              <a:lnSpc>
                <a:spcPct val="90000"/>
              </a:lnSpc>
              <a:spcBef>
                <a:spcPct val="20000"/>
              </a:spcBef>
              <a:buFont typeface="Arial" pitchFamily="34" charset="0"/>
            </a:pPr>
            <a:r>
              <a:rPr lang="en-US" altLang="en-US" sz="2000" dirty="0">
                <a:latin typeface="+mn-lt"/>
                <a:cs typeface="+mn-cs"/>
              </a:rPr>
              <a:t>With DNA, easiest to see looking at both strands:</a:t>
            </a:r>
          </a:p>
          <a:p>
            <a:pPr>
              <a:lnSpc>
                <a:spcPct val="90000"/>
              </a:lnSpc>
              <a:spcBef>
                <a:spcPct val="20000"/>
              </a:spcBef>
              <a:buFont typeface="Arial" pitchFamily="34" charset="0"/>
            </a:pPr>
            <a:r>
              <a:rPr lang="en-US" altLang="en-US" sz="2000" dirty="0">
                <a:latin typeface="+mn-lt"/>
                <a:cs typeface="+mn-cs"/>
              </a:rPr>
              <a:t>5'---GAATTC---3’                                                                                       3'---CTTAAG---5'</a:t>
            </a:r>
          </a:p>
          <a:p>
            <a:pPr>
              <a:lnSpc>
                <a:spcPct val="90000"/>
              </a:lnSpc>
              <a:spcBef>
                <a:spcPct val="20000"/>
              </a:spcBef>
              <a:buFont typeface="Arial" pitchFamily="34" charset="0"/>
            </a:pPr>
            <a:endParaRPr lang="en-US" altLang="en-US" sz="1500" dirty="0">
              <a:latin typeface="+mn-lt"/>
              <a:cs typeface="+mn-cs"/>
            </a:endParaRPr>
          </a:p>
          <a:p>
            <a:pPr>
              <a:lnSpc>
                <a:spcPct val="90000"/>
              </a:lnSpc>
              <a:spcBef>
                <a:spcPct val="20000"/>
              </a:spcBef>
              <a:buFont typeface="Arial" pitchFamily="34" charset="0"/>
            </a:pPr>
            <a:endParaRPr lang="en-US" altLang="en-US" sz="1500" dirty="0">
              <a:latin typeface="+mn-lt"/>
              <a:cs typeface="+mn-cs"/>
            </a:endParaRPr>
          </a:p>
          <a:p>
            <a:pPr>
              <a:lnSpc>
                <a:spcPct val="90000"/>
              </a:lnSpc>
              <a:spcBef>
                <a:spcPct val="20000"/>
              </a:spcBef>
              <a:buFont typeface="Arial" pitchFamily="34" charset="0"/>
            </a:pPr>
            <a:r>
              <a:rPr lang="en-US" altLang="en-US" sz="1500" dirty="0">
                <a:latin typeface="+mn-lt"/>
                <a:cs typeface="+mn-cs"/>
              </a:rPr>
              <a:t>       </a:t>
            </a:r>
          </a:p>
          <a:p>
            <a:pPr>
              <a:lnSpc>
                <a:spcPct val="90000"/>
              </a:lnSpc>
              <a:spcBef>
                <a:spcPct val="20000"/>
              </a:spcBef>
              <a:buFont typeface="Arial" pitchFamily="34" charset="0"/>
            </a:pPr>
            <a:r>
              <a:rPr lang="en-US" altLang="en-US" sz="1500" dirty="0">
                <a:latin typeface="+mn-lt"/>
                <a:cs typeface="+mn-cs"/>
              </a:rPr>
              <a:t>     </a:t>
            </a:r>
          </a:p>
        </p:txBody>
      </p:sp>
      <p:pic>
        <p:nvPicPr>
          <p:cNvPr id="1026" name="Picture 2" descr="Diagram&#10;&#10;Description automatically generated">
            <a:extLst>
              <a:ext uri="{FF2B5EF4-FFF2-40B4-BE49-F238E27FC236}">
                <a16:creationId xmlns:a16="http://schemas.microsoft.com/office/drawing/2014/main" id="{63AE2E73-3CDD-1189-7347-9E45FAAC6E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47160" y="1899015"/>
            <a:ext cx="5120640" cy="3840480"/>
          </a:xfrm>
          <a:prstGeom prst="rect">
            <a:avLst/>
          </a:prstGeom>
          <a:solidFill>
            <a:srgbClr val="FFFFFF"/>
          </a:solidFill>
          <a:ln w="19050">
            <a:solidFill>
              <a:schemeClr val="tx1">
                <a:alpha val="96000"/>
              </a:schemeClr>
            </a:solidFill>
          </a:ln>
        </p:spPr>
      </p:pic>
      <p:sp>
        <p:nvSpPr>
          <p:cNvPr id="4" name="Slide Number Placeholder 3">
            <a:extLst>
              <a:ext uri="{FF2B5EF4-FFF2-40B4-BE49-F238E27FC236}">
                <a16:creationId xmlns:a16="http://schemas.microsoft.com/office/drawing/2014/main" id="{00664A0B-191E-441C-81D6-9582B4956957}"/>
              </a:ext>
            </a:extLst>
          </p:cNvPr>
          <p:cNvSpPr>
            <a:spLocks noGrp="1"/>
          </p:cNvSpPr>
          <p:nvPr>
            <p:ph type="sldNum" sz="quarter" idx="12"/>
          </p:nvPr>
        </p:nvSpPr>
        <p:spPr>
          <a:xfrm>
            <a:off x="6553200" y="6356350"/>
            <a:ext cx="2133600" cy="365125"/>
          </a:xfrm>
        </p:spPr>
        <p:txBody>
          <a:bodyPr vert="horz" lIns="91440" tIns="45720" rIns="91440" bIns="45720" rtlCol="0" anchor="ctr">
            <a:normAutofit/>
          </a:bodyPr>
          <a:lstStyle/>
          <a:p>
            <a:pPr>
              <a:spcAft>
                <a:spcPts val="600"/>
              </a:spcAft>
              <a:defRPr/>
            </a:pPr>
            <a:fld id="{EEA3C798-F265-4BEB-B5ED-E4CBE5548EC6}" type="slidenum">
              <a:rPr lang="en-US" kern="1200">
                <a:latin typeface="+mn-lt"/>
                <a:ea typeface="+mn-ea"/>
                <a:cs typeface="+mn-cs"/>
              </a:rPr>
              <a:pPr>
                <a:spcAft>
                  <a:spcPts val="600"/>
                </a:spcAft>
                <a:defRPr/>
              </a:pPr>
              <a:t>20</a:t>
            </a:fld>
            <a:endParaRPr lang="en-US" kern="1200">
              <a:latin typeface="+mn-lt"/>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4"/>
          <p:cNvGrpSpPr>
            <a:grpSpLocks/>
          </p:cNvGrpSpPr>
          <p:nvPr/>
        </p:nvGrpSpPr>
        <p:grpSpPr bwMode="auto">
          <a:xfrm>
            <a:off x="996950" y="1298575"/>
            <a:ext cx="7202488" cy="5118100"/>
            <a:chOff x="0" y="220663"/>
            <a:chExt cx="9067800" cy="6592887"/>
          </a:xfrm>
        </p:grpSpPr>
        <p:sp>
          <p:nvSpPr>
            <p:cNvPr id="10244" name="Text Box 3"/>
            <p:cNvSpPr txBox="1">
              <a:spLocks noChangeArrowheads="1"/>
            </p:cNvSpPr>
            <p:nvPr/>
          </p:nvSpPr>
          <p:spPr bwMode="auto">
            <a:xfrm>
              <a:off x="0" y="6553200"/>
              <a:ext cx="9067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100"/>
                <a:t>Figure 8-31 </a:t>
              </a:r>
              <a:r>
                <a:rPr lang="en-US" altLang="en-US" sz="1100" i="1"/>
                <a:t> Molecular Biology of the Cell</a:t>
              </a:r>
              <a:r>
                <a:rPr lang="en-US" altLang="en-US" sz="1100"/>
                <a:t> (© Garland Science 2008)</a:t>
              </a:r>
            </a:p>
          </p:txBody>
        </p:sp>
        <p:pic>
          <p:nvPicPr>
            <p:cNvPr id="10245" name="Picture 4" descr="figure 8-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366713"/>
              <a:ext cx="2378075"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3"/>
            <p:cNvSpPr txBox="1">
              <a:spLocks noChangeArrowheads="1"/>
            </p:cNvSpPr>
            <p:nvPr/>
          </p:nvSpPr>
          <p:spPr bwMode="auto">
            <a:xfrm>
              <a:off x="4471988" y="942975"/>
              <a:ext cx="139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2000"/>
                <a:t>Blunt ends</a:t>
              </a:r>
            </a:p>
          </p:txBody>
        </p:sp>
        <p:sp>
          <p:nvSpPr>
            <p:cNvPr id="10247" name="TextBox 4"/>
            <p:cNvSpPr txBox="1">
              <a:spLocks noChangeArrowheads="1"/>
            </p:cNvSpPr>
            <p:nvPr/>
          </p:nvSpPr>
          <p:spPr bwMode="auto">
            <a:xfrm>
              <a:off x="4471988" y="2600325"/>
              <a:ext cx="1516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2000"/>
                <a:t>5’ overhang</a:t>
              </a:r>
            </a:p>
          </p:txBody>
        </p:sp>
        <p:sp>
          <p:nvSpPr>
            <p:cNvPr id="10248" name="TextBox 5"/>
            <p:cNvSpPr txBox="1">
              <a:spLocks noChangeArrowheads="1"/>
            </p:cNvSpPr>
            <p:nvPr/>
          </p:nvSpPr>
          <p:spPr bwMode="auto">
            <a:xfrm>
              <a:off x="4471988" y="4095750"/>
              <a:ext cx="1516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2000"/>
                <a:t>5’ overhang</a:t>
              </a:r>
            </a:p>
          </p:txBody>
        </p:sp>
        <p:sp>
          <p:nvSpPr>
            <p:cNvPr id="10249" name="TextBox 6"/>
            <p:cNvSpPr txBox="1">
              <a:spLocks noChangeArrowheads="1"/>
            </p:cNvSpPr>
            <p:nvPr/>
          </p:nvSpPr>
          <p:spPr bwMode="auto">
            <a:xfrm>
              <a:off x="4471988" y="5567363"/>
              <a:ext cx="1516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2000"/>
                <a:t>3’ overhang</a:t>
              </a:r>
            </a:p>
          </p:txBody>
        </p:sp>
        <p:sp>
          <p:nvSpPr>
            <p:cNvPr id="10250" name="TextBox 8"/>
            <p:cNvSpPr txBox="1">
              <a:spLocks noChangeArrowheads="1"/>
            </p:cNvSpPr>
            <p:nvPr/>
          </p:nvSpPr>
          <p:spPr bwMode="auto">
            <a:xfrm>
              <a:off x="7645400" y="942975"/>
              <a:ext cx="795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aseline="30000"/>
                <a:t>P</a:t>
              </a:r>
              <a:r>
                <a:rPr lang="en-US" altLang="en-US"/>
                <a:t>AAC</a:t>
              </a:r>
            </a:p>
            <a:p>
              <a:r>
                <a:rPr lang="en-US" altLang="en-US"/>
                <a:t>  TTG</a:t>
              </a:r>
            </a:p>
          </p:txBody>
        </p:sp>
        <p:sp>
          <p:nvSpPr>
            <p:cNvPr id="10251" name="TextBox 9"/>
            <p:cNvSpPr txBox="1">
              <a:spLocks noChangeArrowheads="1"/>
            </p:cNvSpPr>
            <p:nvPr/>
          </p:nvSpPr>
          <p:spPr bwMode="auto">
            <a:xfrm>
              <a:off x="6886575" y="942975"/>
              <a:ext cx="758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t>GGT</a:t>
              </a:r>
            </a:p>
            <a:p>
              <a:r>
                <a:rPr lang="en-US" altLang="en-US"/>
                <a:t>CAA</a:t>
              </a:r>
              <a:r>
                <a:rPr lang="en-US" altLang="en-US" baseline="30000"/>
                <a:t>P</a:t>
              </a:r>
            </a:p>
          </p:txBody>
        </p:sp>
        <p:sp>
          <p:nvSpPr>
            <p:cNvPr id="10252" name="TextBox 10"/>
            <p:cNvSpPr txBox="1">
              <a:spLocks noChangeArrowheads="1"/>
            </p:cNvSpPr>
            <p:nvPr/>
          </p:nvSpPr>
          <p:spPr bwMode="auto">
            <a:xfrm>
              <a:off x="7670800" y="2468563"/>
              <a:ext cx="1027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aseline="30000"/>
                <a:t>P</a:t>
              </a:r>
              <a:r>
                <a:rPr lang="en-US" altLang="en-US"/>
                <a:t>AATTC</a:t>
              </a:r>
            </a:p>
            <a:p>
              <a:r>
                <a:rPr lang="en-US" altLang="en-US"/>
                <a:t>          G</a:t>
              </a:r>
            </a:p>
          </p:txBody>
        </p:sp>
        <p:sp>
          <p:nvSpPr>
            <p:cNvPr id="10253" name="TextBox 11"/>
            <p:cNvSpPr txBox="1">
              <a:spLocks noChangeArrowheads="1"/>
            </p:cNvSpPr>
            <p:nvPr/>
          </p:nvSpPr>
          <p:spPr bwMode="auto">
            <a:xfrm>
              <a:off x="6911975" y="2468563"/>
              <a:ext cx="1023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t>G</a:t>
              </a:r>
            </a:p>
            <a:p>
              <a:r>
                <a:rPr lang="en-US" altLang="en-US"/>
                <a:t>CTTAA</a:t>
              </a:r>
              <a:r>
                <a:rPr lang="en-US" altLang="en-US" baseline="30000"/>
                <a:t>P</a:t>
              </a:r>
            </a:p>
          </p:txBody>
        </p:sp>
        <p:sp>
          <p:nvSpPr>
            <p:cNvPr id="10254" name="TextBox 14"/>
            <p:cNvSpPr txBox="1">
              <a:spLocks noChangeArrowheads="1"/>
            </p:cNvSpPr>
            <p:nvPr/>
          </p:nvSpPr>
          <p:spPr bwMode="auto">
            <a:xfrm>
              <a:off x="7900988" y="5519738"/>
              <a:ext cx="10652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aseline="30000"/>
                <a:t>              P</a:t>
              </a:r>
              <a:r>
                <a:rPr lang="en-US" altLang="en-US"/>
                <a:t>G</a:t>
              </a:r>
            </a:p>
            <a:p>
              <a:r>
                <a:rPr lang="en-US" altLang="en-US"/>
                <a:t> ACGTC</a:t>
              </a:r>
            </a:p>
          </p:txBody>
        </p:sp>
        <p:sp>
          <p:nvSpPr>
            <p:cNvPr id="10255" name="TextBox 15"/>
            <p:cNvSpPr txBox="1">
              <a:spLocks noChangeArrowheads="1"/>
            </p:cNvSpPr>
            <p:nvPr/>
          </p:nvSpPr>
          <p:spPr bwMode="auto">
            <a:xfrm>
              <a:off x="6962775" y="5519738"/>
              <a:ext cx="992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t>CTGCA</a:t>
              </a:r>
            </a:p>
            <a:p>
              <a:r>
                <a:rPr lang="en-US" altLang="en-US"/>
                <a:t>G</a:t>
              </a:r>
              <a:r>
                <a:rPr lang="en-US" altLang="en-US" baseline="30000"/>
                <a:t>P</a:t>
              </a:r>
            </a:p>
          </p:txBody>
        </p:sp>
        <p:sp>
          <p:nvSpPr>
            <p:cNvPr id="10256" name="TextBox 17"/>
            <p:cNvSpPr txBox="1">
              <a:spLocks noChangeArrowheads="1"/>
            </p:cNvSpPr>
            <p:nvPr/>
          </p:nvSpPr>
          <p:spPr bwMode="auto">
            <a:xfrm>
              <a:off x="5334000" y="220663"/>
              <a:ext cx="3103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t>Note 3' ends have OH group</a:t>
              </a:r>
            </a:p>
          </p:txBody>
        </p:sp>
      </p:grpSp>
      <p:sp>
        <p:nvSpPr>
          <p:cNvPr id="10243" name="TextBox 15"/>
          <p:cNvSpPr txBox="1">
            <a:spLocks noChangeArrowheads="1"/>
          </p:cNvSpPr>
          <p:nvPr/>
        </p:nvSpPr>
        <p:spPr bwMode="auto">
          <a:xfrm>
            <a:off x="0" y="304800"/>
            <a:ext cx="9267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t>Example of 4 different restriction endonucleases showing the DNA sequence</a:t>
            </a:r>
          </a:p>
          <a:p>
            <a:r>
              <a:rPr lang="en-US" altLang="en-US"/>
              <a:t>that they recognize and bind too and also indicating where the enzymes cut the DNA (red arrow).</a:t>
            </a:r>
          </a:p>
          <a:p>
            <a:endParaRPr lang="en-US" altLang="en-US"/>
          </a:p>
          <a:p>
            <a:endParaRPr lang="en-US" altLang="en-US"/>
          </a:p>
        </p:txBody>
      </p:sp>
      <p:sp>
        <p:nvSpPr>
          <p:cNvPr id="4" name="Slide Number Placeholder 3">
            <a:extLst>
              <a:ext uri="{FF2B5EF4-FFF2-40B4-BE49-F238E27FC236}">
                <a16:creationId xmlns:a16="http://schemas.microsoft.com/office/drawing/2014/main" id="{24088AFE-61B6-48A5-8E20-8088A976194E}"/>
              </a:ext>
            </a:extLst>
          </p:cNvPr>
          <p:cNvSpPr>
            <a:spLocks noGrp="1"/>
          </p:cNvSpPr>
          <p:nvPr>
            <p:ph type="sldNum" sz="quarter" idx="12"/>
          </p:nvPr>
        </p:nvSpPr>
        <p:spPr/>
        <p:txBody>
          <a:bodyPr/>
          <a:lstStyle/>
          <a:p>
            <a:pPr>
              <a:defRPr/>
            </a:pPr>
            <a:fld id="{EEA3C798-F265-4BEB-B5ED-E4CBE5548EC6}" type="slidenum">
              <a:rPr lang="en-US" smtClean="0"/>
              <a:pPr>
                <a:defRPr/>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742080461"/>
              </p:ext>
            </p:extLst>
          </p:nvPr>
        </p:nvGraphicFramePr>
        <p:xfrm>
          <a:off x="1193901" y="175581"/>
          <a:ext cx="6690642" cy="6518517"/>
        </p:xfrm>
        <a:graphic>
          <a:graphicData uri="http://schemas.openxmlformats.org/presentationml/2006/ole">
            <mc:AlternateContent xmlns:mc="http://schemas.openxmlformats.org/markup-compatibility/2006">
              <mc:Choice xmlns:v="urn:schemas-microsoft-com:vml" Requires="v">
                <p:oleObj name="Document" r:id="rId2" imgW="5509534" imgH="6381639" progId="Word.Document.12">
                  <p:embed/>
                </p:oleObj>
              </mc:Choice>
              <mc:Fallback>
                <p:oleObj name="Document" r:id="rId2" imgW="5509534" imgH="6381639" progId="Word.Document.12">
                  <p:embed/>
                  <p:pic>
                    <p:nvPicPr>
                      <p:cNvPr id="2" name="Object 1"/>
                      <p:cNvPicPr/>
                      <p:nvPr/>
                    </p:nvPicPr>
                    <p:blipFill>
                      <a:blip r:embed="rId3"/>
                      <a:stretch>
                        <a:fillRect/>
                      </a:stretch>
                    </p:blipFill>
                    <p:spPr>
                      <a:xfrm>
                        <a:off x="1193901" y="175581"/>
                        <a:ext cx="6690642" cy="651851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43E43C33-89D4-4B0E-9FC4-C4CBB27E8A7B}"/>
              </a:ext>
            </a:extLst>
          </p:cNvPr>
          <p:cNvSpPr>
            <a:spLocks noGrp="1"/>
          </p:cNvSpPr>
          <p:nvPr>
            <p:ph type="sldNum" sz="quarter" idx="12"/>
          </p:nvPr>
        </p:nvSpPr>
        <p:spPr/>
        <p:txBody>
          <a:bodyPr/>
          <a:lstStyle/>
          <a:p>
            <a:pPr>
              <a:defRPr/>
            </a:pPr>
            <a:fld id="{EEA3C798-F265-4BEB-B5ED-E4CBE5548EC6}" type="slidenum">
              <a:rPr lang="en-US" smtClean="0"/>
              <a:pPr>
                <a:defRPr/>
              </a:pPr>
              <a:t>22</a:t>
            </a:fld>
            <a:endParaRPr lang="en-US"/>
          </a:p>
        </p:txBody>
      </p:sp>
    </p:spTree>
    <p:extLst>
      <p:ext uri="{BB962C8B-B14F-4D97-AF65-F5344CB8AC3E}">
        <p14:creationId xmlns:p14="http://schemas.microsoft.com/office/powerpoint/2010/main" val="218957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1326" y="585787"/>
            <a:ext cx="8229600" cy="1143000"/>
          </a:xfrm>
        </p:spPr>
        <p:txBody>
          <a:bodyPr rtlCol="0">
            <a:normAutofit fontScale="90000"/>
          </a:bodyPr>
          <a:lstStyle/>
          <a:p>
            <a:pPr fontAlgn="auto">
              <a:spcAft>
                <a:spcPts val="0"/>
              </a:spcAft>
              <a:defRPr/>
            </a:pPr>
            <a:r>
              <a:rPr lang="en-US" sz="3600" dirty="0"/>
              <a:t>AAL gene engineered for cloning into pQE-T7-2</a:t>
            </a:r>
            <a:br>
              <a:rPr lang="en-US" sz="3600" dirty="0"/>
            </a:br>
            <a:r>
              <a:rPr lang="en-US" sz="2000" dirty="0"/>
              <a:t>Addition of 5’</a:t>
            </a:r>
            <a:r>
              <a:rPr lang="en-US" sz="2000" i="1" dirty="0"/>
              <a:t>Nde I </a:t>
            </a:r>
            <a:r>
              <a:rPr lang="en-US" sz="2000" dirty="0"/>
              <a:t>site and 3’ </a:t>
            </a:r>
            <a:r>
              <a:rPr lang="en-US" sz="2000" i="1" dirty="0" err="1"/>
              <a:t>Xho</a:t>
            </a:r>
            <a:r>
              <a:rPr lang="en-US" sz="2000" i="1" dirty="0"/>
              <a:t> I </a:t>
            </a:r>
            <a:r>
              <a:rPr lang="en-US" sz="2000" dirty="0"/>
              <a:t>site. </a:t>
            </a:r>
            <a:br>
              <a:rPr lang="en-US" sz="2000" dirty="0"/>
            </a:br>
            <a:r>
              <a:rPr lang="en-US" sz="2000" dirty="0"/>
              <a:t>(Note: colored site indicates DNA sequence recognized and cut </a:t>
            </a:r>
            <a:br>
              <a:rPr lang="en-US" sz="2000" dirty="0"/>
            </a:br>
            <a:r>
              <a:rPr lang="en-US" sz="2000" dirty="0"/>
              <a:t>by the restriction endonucleases </a:t>
            </a:r>
            <a:r>
              <a:rPr lang="en-US" sz="2000" i="1" dirty="0"/>
              <a:t>Nde I </a:t>
            </a:r>
            <a:r>
              <a:rPr lang="en-US" sz="2000" dirty="0"/>
              <a:t>and </a:t>
            </a:r>
            <a:r>
              <a:rPr lang="en-US" sz="2000" i="1" dirty="0" err="1"/>
              <a:t>Xho</a:t>
            </a:r>
            <a:r>
              <a:rPr lang="en-US" sz="2000" i="1" dirty="0"/>
              <a:t> I</a:t>
            </a:r>
            <a:r>
              <a:rPr lang="en-US" sz="2000" dirty="0"/>
              <a:t>)</a:t>
            </a:r>
            <a:br>
              <a:rPr lang="en-US" sz="2000" dirty="0"/>
            </a:br>
            <a:r>
              <a:rPr lang="en-US" sz="2000" dirty="0"/>
              <a:t>An </a:t>
            </a:r>
            <a:r>
              <a:rPr lang="en-US" sz="2000" i="1" dirty="0"/>
              <a:t>Nde I -</a:t>
            </a:r>
            <a:r>
              <a:rPr lang="en-US" sz="2000" dirty="0"/>
              <a:t> </a:t>
            </a:r>
            <a:r>
              <a:rPr lang="en-US" sz="2000" i="1" dirty="0" err="1"/>
              <a:t>Xho</a:t>
            </a:r>
            <a:r>
              <a:rPr lang="en-US" sz="2000" i="1" dirty="0"/>
              <a:t> I restriction digest will result in a 949 bp AAL DNA fragment</a:t>
            </a:r>
            <a:br>
              <a:rPr lang="en-US" sz="2000" dirty="0"/>
            </a:br>
            <a:endParaRPr lang="en-US" sz="3600" dirty="0"/>
          </a:p>
        </p:txBody>
      </p:sp>
      <p:grpSp>
        <p:nvGrpSpPr>
          <p:cNvPr id="11267" name="Group 4"/>
          <p:cNvGrpSpPr>
            <a:grpSpLocks noChangeAspect="1"/>
          </p:cNvGrpSpPr>
          <p:nvPr/>
        </p:nvGrpSpPr>
        <p:grpSpPr bwMode="auto">
          <a:xfrm>
            <a:off x="838200" y="1584325"/>
            <a:ext cx="7810500" cy="4630738"/>
            <a:chOff x="528" y="998"/>
            <a:chExt cx="4920" cy="2917"/>
          </a:xfrm>
        </p:grpSpPr>
        <p:sp>
          <p:nvSpPr>
            <p:cNvPr id="11268" name="AutoShape 3"/>
            <p:cNvSpPr>
              <a:spLocks noChangeAspect="1" noChangeArrowheads="1" noTextEdit="1"/>
            </p:cNvSpPr>
            <p:nvPr/>
          </p:nvSpPr>
          <p:spPr bwMode="auto">
            <a:xfrm>
              <a:off x="528" y="1008"/>
              <a:ext cx="4803" cy="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69" name="Rectangle 5"/>
            <p:cNvSpPr>
              <a:spLocks noChangeArrowheads="1"/>
            </p:cNvSpPr>
            <p:nvPr/>
          </p:nvSpPr>
          <p:spPr bwMode="auto">
            <a:xfrm>
              <a:off x="528" y="998"/>
              <a:ext cx="164"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 </a:t>
              </a:r>
              <a:endParaRPr lang="en-US" altLang="en-US">
                <a:latin typeface="Arial" pitchFamily="34" charset="0"/>
              </a:endParaRPr>
            </a:p>
          </p:txBody>
        </p:sp>
        <p:sp>
          <p:nvSpPr>
            <p:cNvPr id="11270" name="Rectangle 6"/>
            <p:cNvSpPr>
              <a:spLocks noChangeArrowheads="1"/>
            </p:cNvSpPr>
            <p:nvPr/>
          </p:nvSpPr>
          <p:spPr bwMode="auto">
            <a:xfrm>
              <a:off x="528" y="1155"/>
              <a:ext cx="24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  </a:t>
              </a:r>
              <a:endParaRPr lang="en-US" altLang="en-US">
                <a:latin typeface="Arial" pitchFamily="34" charset="0"/>
              </a:endParaRPr>
            </a:p>
          </p:txBody>
        </p:sp>
        <p:sp>
          <p:nvSpPr>
            <p:cNvPr id="11271" name="Rectangle 7"/>
            <p:cNvSpPr>
              <a:spLocks noChangeArrowheads="1"/>
            </p:cNvSpPr>
            <p:nvPr/>
          </p:nvSpPr>
          <p:spPr bwMode="auto">
            <a:xfrm>
              <a:off x="688" y="1151"/>
              <a:ext cx="33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b="1" i="1" dirty="0" err="1">
                  <a:solidFill>
                    <a:srgbClr val="FF0000"/>
                  </a:solidFill>
                  <a:latin typeface="Courier New Bold"/>
                </a:rPr>
                <a:t>NdeI</a:t>
              </a:r>
              <a:endParaRPr lang="en-US" altLang="en-US" i="1" dirty="0">
                <a:latin typeface="Arial" pitchFamily="34" charset="0"/>
              </a:endParaRPr>
            </a:p>
          </p:txBody>
        </p:sp>
        <p:sp>
          <p:nvSpPr>
            <p:cNvPr id="11272" name="Rectangle 8"/>
            <p:cNvSpPr>
              <a:spLocks noChangeArrowheads="1"/>
            </p:cNvSpPr>
            <p:nvPr/>
          </p:nvSpPr>
          <p:spPr bwMode="auto">
            <a:xfrm>
              <a:off x="1009" y="1151"/>
              <a:ext cx="164"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b="1">
                  <a:solidFill>
                    <a:srgbClr val="FF0000"/>
                  </a:solidFill>
                  <a:latin typeface="Courier New Bold"/>
                </a:rPr>
                <a:t> </a:t>
              </a:r>
              <a:endParaRPr lang="en-US" altLang="en-US">
                <a:latin typeface="Arial" pitchFamily="34" charset="0"/>
              </a:endParaRPr>
            </a:p>
          </p:txBody>
        </p:sp>
        <p:sp>
          <p:nvSpPr>
            <p:cNvPr id="11273" name="Rectangle 9"/>
            <p:cNvSpPr>
              <a:spLocks noChangeArrowheads="1"/>
            </p:cNvSpPr>
            <p:nvPr/>
          </p:nvSpPr>
          <p:spPr bwMode="auto">
            <a:xfrm>
              <a:off x="528" y="1296"/>
              <a:ext cx="327"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dirty="0">
                  <a:solidFill>
                    <a:srgbClr val="FF0000"/>
                  </a:solidFill>
                  <a:latin typeface="Courier New Italic"/>
                </a:rPr>
                <a:t>CAT</a:t>
              </a:r>
              <a:endParaRPr lang="en-US" altLang="en-US" dirty="0">
                <a:latin typeface="Arial" pitchFamily="34" charset="0"/>
              </a:endParaRPr>
            </a:p>
          </p:txBody>
        </p:sp>
        <p:sp>
          <p:nvSpPr>
            <p:cNvPr id="11274" name="Rectangle 10"/>
            <p:cNvSpPr>
              <a:spLocks noChangeArrowheads="1"/>
            </p:cNvSpPr>
            <p:nvPr/>
          </p:nvSpPr>
          <p:spPr bwMode="auto">
            <a:xfrm>
              <a:off x="769" y="1293"/>
              <a:ext cx="327"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b="1" i="1">
                  <a:solidFill>
                    <a:srgbClr val="FF0000"/>
                  </a:solidFill>
                  <a:latin typeface="Courier New Bold Italic"/>
                </a:rPr>
                <a:t>ATG</a:t>
              </a:r>
              <a:endParaRPr lang="en-US" altLang="en-US">
                <a:latin typeface="Arial" pitchFamily="34" charset="0"/>
              </a:endParaRPr>
            </a:p>
          </p:txBody>
        </p:sp>
        <p:sp>
          <p:nvSpPr>
            <p:cNvPr id="11275" name="Rectangle 11"/>
            <p:cNvSpPr>
              <a:spLocks noChangeArrowheads="1"/>
            </p:cNvSpPr>
            <p:nvPr/>
          </p:nvSpPr>
          <p:spPr bwMode="auto">
            <a:xfrm>
              <a:off x="1009" y="1299"/>
              <a:ext cx="574"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CCTACC</a:t>
              </a:r>
              <a:endParaRPr lang="en-US" altLang="en-US">
                <a:latin typeface="Arial" pitchFamily="34" charset="0"/>
              </a:endParaRPr>
            </a:p>
          </p:txBody>
        </p:sp>
        <p:sp>
          <p:nvSpPr>
            <p:cNvPr id="11276" name="Rectangle 12"/>
            <p:cNvSpPr>
              <a:spLocks noChangeArrowheads="1"/>
            </p:cNvSpPr>
            <p:nvPr/>
          </p:nvSpPr>
          <p:spPr bwMode="auto">
            <a:xfrm>
              <a:off x="1490" y="1299"/>
              <a:ext cx="393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GAATTCCTCTACACCTCGAAAATTGCAGCCATCTCTTGGGCTGCCAC</a:t>
              </a:r>
              <a:endParaRPr lang="en-US" altLang="en-US">
                <a:latin typeface="Arial" pitchFamily="34" charset="0"/>
              </a:endParaRPr>
            </a:p>
          </p:txBody>
        </p:sp>
        <p:sp>
          <p:nvSpPr>
            <p:cNvPr id="11277" name="Rectangle 13"/>
            <p:cNvSpPr>
              <a:spLocks noChangeArrowheads="1"/>
            </p:cNvSpPr>
            <p:nvPr/>
          </p:nvSpPr>
          <p:spPr bwMode="auto">
            <a:xfrm>
              <a:off x="528" y="1456"/>
              <a:ext cx="139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CGGCGGCCGCCAGCAA</a:t>
              </a:r>
              <a:endParaRPr lang="en-US" altLang="en-US">
                <a:latin typeface="Arial" pitchFamily="34" charset="0"/>
              </a:endParaRPr>
            </a:p>
          </p:txBody>
        </p:sp>
        <p:sp>
          <p:nvSpPr>
            <p:cNvPr id="11278" name="Rectangle 14"/>
            <p:cNvSpPr>
              <a:spLocks noChangeArrowheads="1"/>
            </p:cNvSpPr>
            <p:nvPr/>
          </p:nvSpPr>
          <p:spPr bwMode="auto">
            <a:xfrm>
              <a:off x="1811" y="1453"/>
              <a:ext cx="327"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00"/>
                  </a:solidFill>
                  <a:latin typeface="Courier New Italic"/>
                </a:rPr>
                <a:t>GCA</a:t>
              </a:r>
              <a:endParaRPr lang="en-US" altLang="en-US">
                <a:latin typeface="Arial" pitchFamily="34" charset="0"/>
              </a:endParaRPr>
            </a:p>
          </p:txBody>
        </p:sp>
        <p:sp>
          <p:nvSpPr>
            <p:cNvPr id="11279" name="Rectangle 15"/>
            <p:cNvSpPr>
              <a:spLocks noChangeArrowheads="1"/>
            </p:cNvSpPr>
            <p:nvPr/>
          </p:nvSpPr>
          <p:spPr bwMode="auto">
            <a:xfrm>
              <a:off x="2052" y="1456"/>
              <a:ext cx="278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GTCTACTTCCAAGACCTTAATGGCAAGATCCGC</a:t>
              </a:r>
              <a:endParaRPr lang="en-US" altLang="en-US">
                <a:latin typeface="Arial" pitchFamily="34" charset="0"/>
              </a:endParaRPr>
            </a:p>
          </p:txBody>
        </p:sp>
        <p:sp>
          <p:nvSpPr>
            <p:cNvPr id="11280" name="Rectangle 16"/>
            <p:cNvSpPr>
              <a:spLocks noChangeArrowheads="1"/>
            </p:cNvSpPr>
            <p:nvPr/>
          </p:nvSpPr>
          <p:spPr bwMode="auto">
            <a:xfrm>
              <a:off x="4699" y="1453"/>
              <a:ext cx="246"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00"/>
                  </a:solidFill>
                  <a:latin typeface="Courier New Italic"/>
                </a:rPr>
                <a:t>GC</a:t>
              </a:r>
              <a:endParaRPr lang="en-US" altLang="en-US">
                <a:latin typeface="Arial" pitchFamily="34" charset="0"/>
              </a:endParaRPr>
            </a:p>
          </p:txBody>
        </p:sp>
        <p:sp>
          <p:nvSpPr>
            <p:cNvPr id="11281" name="Rectangle 17"/>
            <p:cNvSpPr>
              <a:spLocks noChangeArrowheads="1"/>
            </p:cNvSpPr>
            <p:nvPr/>
          </p:nvSpPr>
          <p:spPr bwMode="auto">
            <a:xfrm>
              <a:off x="4860" y="1453"/>
              <a:ext cx="164"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00"/>
                  </a:solidFill>
                  <a:latin typeface="Courier New Italic"/>
                </a:rPr>
                <a:t>G</a:t>
              </a:r>
              <a:endParaRPr lang="en-US" altLang="en-US">
                <a:latin typeface="Arial" pitchFamily="34" charset="0"/>
              </a:endParaRPr>
            </a:p>
          </p:txBody>
        </p:sp>
        <p:sp>
          <p:nvSpPr>
            <p:cNvPr id="11282" name="Rectangle 18"/>
            <p:cNvSpPr>
              <a:spLocks noChangeArrowheads="1"/>
            </p:cNvSpPr>
            <p:nvPr/>
          </p:nvSpPr>
          <p:spPr bwMode="auto">
            <a:xfrm>
              <a:off x="4940" y="1456"/>
              <a:ext cx="41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GCTC</a:t>
              </a:r>
              <a:endParaRPr lang="en-US" altLang="en-US">
                <a:latin typeface="Arial" pitchFamily="34" charset="0"/>
              </a:endParaRPr>
            </a:p>
          </p:txBody>
        </p:sp>
        <p:sp>
          <p:nvSpPr>
            <p:cNvPr id="11283" name="Rectangle 19"/>
            <p:cNvSpPr>
              <a:spLocks noChangeArrowheads="1"/>
            </p:cNvSpPr>
            <p:nvPr/>
          </p:nvSpPr>
          <p:spPr bwMode="auto">
            <a:xfrm>
              <a:off x="528" y="1601"/>
              <a:ext cx="410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AGCGCGGGGGAGACAATCCATGGACCGGCGGGTCGAGCCAGAATGTAAT</a:t>
              </a:r>
              <a:endParaRPr lang="en-US" altLang="en-US">
                <a:latin typeface="Arial" pitchFamily="34" charset="0"/>
              </a:endParaRPr>
            </a:p>
          </p:txBody>
        </p:sp>
        <p:sp>
          <p:nvSpPr>
            <p:cNvPr id="11284" name="Rectangle 20"/>
            <p:cNvSpPr>
              <a:spLocks noChangeArrowheads="1"/>
            </p:cNvSpPr>
            <p:nvPr/>
          </p:nvSpPr>
          <p:spPr bwMode="auto">
            <a:xfrm>
              <a:off x="4459" y="1601"/>
              <a:ext cx="90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CGGCGAAGCA</a:t>
              </a:r>
              <a:endParaRPr lang="en-US" altLang="en-US">
                <a:latin typeface="Arial" pitchFamily="34" charset="0"/>
              </a:endParaRPr>
            </a:p>
          </p:txBody>
        </p:sp>
        <p:sp>
          <p:nvSpPr>
            <p:cNvPr id="11285" name="Rectangle 21"/>
            <p:cNvSpPr>
              <a:spLocks noChangeArrowheads="1"/>
            </p:cNvSpPr>
            <p:nvPr/>
          </p:nvSpPr>
          <p:spPr bwMode="auto">
            <a:xfrm>
              <a:off x="528" y="1757"/>
              <a:ext cx="475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dirty="0">
                  <a:solidFill>
                    <a:srgbClr val="000000"/>
                  </a:solidFill>
                  <a:latin typeface="Courier New" pitchFamily="49" charset="0"/>
                </a:rPr>
                <a:t>AAGCTTTTTTCGCCACTGGCTGCTGTCACGTGGAAAAGTGCTCAGGGCATACAGATC</a:t>
              </a:r>
              <a:endParaRPr lang="en-US" altLang="en-US" dirty="0">
                <a:latin typeface="Arial" pitchFamily="34" charset="0"/>
              </a:endParaRPr>
            </a:p>
          </p:txBody>
        </p:sp>
        <p:sp>
          <p:nvSpPr>
            <p:cNvPr id="11286" name="Rectangle 22"/>
            <p:cNvSpPr>
              <a:spLocks noChangeArrowheads="1"/>
            </p:cNvSpPr>
            <p:nvPr/>
          </p:nvSpPr>
          <p:spPr bwMode="auto">
            <a:xfrm>
              <a:off x="5100" y="1754"/>
              <a:ext cx="246"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00"/>
                  </a:solidFill>
                  <a:latin typeface="Courier New Italic"/>
                </a:rPr>
                <a:t>GC</a:t>
              </a:r>
              <a:endParaRPr lang="en-US" altLang="en-US">
                <a:latin typeface="Arial" pitchFamily="34" charset="0"/>
              </a:endParaRPr>
            </a:p>
          </p:txBody>
        </p:sp>
        <p:sp>
          <p:nvSpPr>
            <p:cNvPr id="11287" name="Rectangle 23"/>
            <p:cNvSpPr>
              <a:spLocks noChangeArrowheads="1"/>
            </p:cNvSpPr>
            <p:nvPr/>
          </p:nvSpPr>
          <p:spPr bwMode="auto">
            <a:xfrm>
              <a:off x="528" y="1910"/>
              <a:ext cx="164"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00"/>
                  </a:solidFill>
                  <a:latin typeface="Courier New Italic"/>
                </a:rPr>
                <a:t>T</a:t>
              </a:r>
              <a:endParaRPr lang="en-US" altLang="en-US">
                <a:latin typeface="Arial" pitchFamily="34" charset="0"/>
              </a:endParaRPr>
            </a:p>
          </p:txBody>
        </p:sp>
        <p:sp>
          <p:nvSpPr>
            <p:cNvPr id="11288" name="Rectangle 24"/>
            <p:cNvSpPr>
              <a:spLocks noChangeArrowheads="1"/>
            </p:cNvSpPr>
            <p:nvPr/>
          </p:nvSpPr>
          <p:spPr bwMode="auto">
            <a:xfrm>
              <a:off x="608" y="1913"/>
              <a:ext cx="278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GTTTACTGCGTCAATAAGGATAACATCCTCTCC</a:t>
              </a:r>
              <a:endParaRPr lang="en-US" altLang="en-US">
                <a:latin typeface="Arial" pitchFamily="34" charset="0"/>
              </a:endParaRPr>
            </a:p>
          </p:txBody>
        </p:sp>
        <p:sp>
          <p:nvSpPr>
            <p:cNvPr id="11289" name="Rectangle 25"/>
            <p:cNvSpPr>
              <a:spLocks noChangeArrowheads="1"/>
            </p:cNvSpPr>
            <p:nvPr/>
          </p:nvSpPr>
          <p:spPr bwMode="auto">
            <a:xfrm>
              <a:off x="3256" y="1910"/>
              <a:ext cx="246"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00"/>
                  </a:solidFill>
                  <a:latin typeface="Courier New Italic"/>
                </a:rPr>
                <a:t>GC</a:t>
              </a:r>
              <a:endParaRPr lang="en-US" altLang="en-US">
                <a:latin typeface="Arial" pitchFamily="34" charset="0"/>
              </a:endParaRPr>
            </a:p>
          </p:txBody>
        </p:sp>
        <p:sp>
          <p:nvSpPr>
            <p:cNvPr id="11290" name="Rectangle 26"/>
            <p:cNvSpPr>
              <a:spLocks noChangeArrowheads="1"/>
            </p:cNvSpPr>
            <p:nvPr/>
          </p:nvSpPr>
          <p:spPr bwMode="auto">
            <a:xfrm>
              <a:off x="3416" y="1910"/>
              <a:ext cx="164"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00"/>
                  </a:solidFill>
                  <a:latin typeface="Courier New Italic"/>
                </a:rPr>
                <a:t>A</a:t>
              </a:r>
              <a:endParaRPr lang="en-US" altLang="en-US">
                <a:latin typeface="Arial" pitchFamily="34" charset="0"/>
              </a:endParaRPr>
            </a:p>
          </p:txBody>
        </p:sp>
        <p:sp>
          <p:nvSpPr>
            <p:cNvPr id="11291" name="Rectangle 27"/>
            <p:cNvSpPr>
              <a:spLocks noChangeArrowheads="1"/>
            </p:cNvSpPr>
            <p:nvPr/>
          </p:nvSpPr>
          <p:spPr bwMode="auto">
            <a:xfrm>
              <a:off x="3496" y="1913"/>
              <a:ext cx="188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TTTGTGTATGACGGTTCGAAGT</a:t>
              </a:r>
              <a:endParaRPr lang="en-US" altLang="en-US">
                <a:latin typeface="Arial" pitchFamily="34" charset="0"/>
              </a:endParaRPr>
            </a:p>
          </p:txBody>
        </p:sp>
        <p:sp>
          <p:nvSpPr>
            <p:cNvPr id="11292" name="Rectangle 28"/>
            <p:cNvSpPr>
              <a:spLocks noChangeArrowheads="1"/>
            </p:cNvSpPr>
            <p:nvPr/>
          </p:nvSpPr>
          <p:spPr bwMode="auto">
            <a:xfrm>
              <a:off x="528" y="2059"/>
              <a:ext cx="492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GGATCACCGGACAGCTGGGCAGTGTCGGCGTCAAGGTGGGCTCCAATTCGAAGCTTGCT</a:t>
              </a:r>
              <a:endParaRPr lang="en-US" altLang="en-US">
                <a:latin typeface="Arial" pitchFamily="34" charset="0"/>
              </a:endParaRPr>
            </a:p>
          </p:txBody>
        </p:sp>
        <p:sp>
          <p:nvSpPr>
            <p:cNvPr id="11293" name="Rectangle 29"/>
            <p:cNvSpPr>
              <a:spLocks noChangeArrowheads="1"/>
            </p:cNvSpPr>
            <p:nvPr/>
          </p:nvSpPr>
          <p:spPr bwMode="auto">
            <a:xfrm>
              <a:off x="528" y="2214"/>
              <a:ext cx="492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GCGCTTCAGTGGGGCGGATCTGAGAGCGCCCCCCCAAACATCCGAGTTTACTACCAGAA</a:t>
              </a:r>
              <a:endParaRPr lang="en-US" altLang="en-US">
                <a:latin typeface="Arial" pitchFamily="34" charset="0"/>
              </a:endParaRPr>
            </a:p>
          </p:txBody>
        </p:sp>
        <p:sp>
          <p:nvSpPr>
            <p:cNvPr id="11294" name="Rectangle 30"/>
            <p:cNvSpPr>
              <a:spLocks noChangeArrowheads="1"/>
            </p:cNvSpPr>
            <p:nvPr/>
          </p:nvSpPr>
          <p:spPr bwMode="auto">
            <a:xfrm>
              <a:off x="528" y="2360"/>
              <a:ext cx="90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GAGCAACGGT</a:t>
              </a:r>
              <a:endParaRPr lang="en-US" altLang="en-US">
                <a:latin typeface="Arial" pitchFamily="34" charset="0"/>
              </a:endParaRPr>
            </a:p>
          </p:txBody>
        </p:sp>
        <p:sp>
          <p:nvSpPr>
            <p:cNvPr id="11295" name="Rectangle 31"/>
            <p:cNvSpPr>
              <a:spLocks noChangeArrowheads="1"/>
            </p:cNvSpPr>
            <p:nvPr/>
          </p:nvSpPr>
          <p:spPr bwMode="auto">
            <a:xfrm>
              <a:off x="1330" y="2360"/>
              <a:ext cx="410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AGTGGGAGCTCAATCCACGAGTATGTCTGGTCGGGCAAATGGACGGCTG</a:t>
              </a:r>
              <a:endParaRPr lang="en-US" altLang="en-US">
                <a:latin typeface="Arial" pitchFamily="34" charset="0"/>
              </a:endParaRPr>
            </a:p>
          </p:txBody>
        </p:sp>
        <p:sp>
          <p:nvSpPr>
            <p:cNvPr id="11296" name="Rectangle 32"/>
            <p:cNvSpPr>
              <a:spLocks noChangeArrowheads="1"/>
            </p:cNvSpPr>
            <p:nvPr/>
          </p:nvSpPr>
          <p:spPr bwMode="auto">
            <a:xfrm>
              <a:off x="528" y="2516"/>
              <a:ext cx="492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GCGCAAGCTTTGGGTCAACGGTGCCAGGAACGGGTATCGGAGCCACCGCCATCGGGCCA</a:t>
              </a:r>
              <a:endParaRPr lang="en-US" altLang="en-US">
                <a:latin typeface="Arial" pitchFamily="34" charset="0"/>
              </a:endParaRPr>
            </a:p>
          </p:txBody>
        </p:sp>
        <p:sp>
          <p:nvSpPr>
            <p:cNvPr id="11297" name="Rectangle 33"/>
            <p:cNvSpPr>
              <a:spLocks noChangeArrowheads="1"/>
            </p:cNvSpPr>
            <p:nvPr/>
          </p:nvSpPr>
          <p:spPr bwMode="auto">
            <a:xfrm>
              <a:off x="528" y="2672"/>
              <a:ext cx="82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GGTCGCCTG</a:t>
              </a:r>
              <a:endParaRPr lang="en-US" altLang="en-US">
                <a:latin typeface="Arial" pitchFamily="34" charset="0"/>
              </a:endParaRPr>
            </a:p>
          </p:txBody>
        </p:sp>
        <p:sp>
          <p:nvSpPr>
            <p:cNvPr id="11298" name="Rectangle 34"/>
            <p:cNvSpPr>
              <a:spLocks noChangeArrowheads="1"/>
            </p:cNvSpPr>
            <p:nvPr/>
          </p:nvSpPr>
          <p:spPr bwMode="auto">
            <a:xfrm>
              <a:off x="1250" y="2669"/>
              <a:ext cx="246"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00"/>
                  </a:solidFill>
                  <a:latin typeface="Courier New Italic"/>
                </a:rPr>
                <a:t>GC</a:t>
              </a:r>
              <a:endParaRPr lang="en-US" altLang="en-US">
                <a:latin typeface="Arial" pitchFamily="34" charset="0"/>
              </a:endParaRPr>
            </a:p>
          </p:txBody>
        </p:sp>
        <p:sp>
          <p:nvSpPr>
            <p:cNvPr id="11299" name="Rectangle 35"/>
            <p:cNvSpPr>
              <a:spLocks noChangeArrowheads="1"/>
            </p:cNvSpPr>
            <p:nvPr/>
          </p:nvSpPr>
          <p:spPr bwMode="auto">
            <a:xfrm>
              <a:off x="1410" y="2669"/>
              <a:ext cx="164"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00"/>
                  </a:solidFill>
                  <a:latin typeface="Courier New Italic"/>
                </a:rPr>
                <a:t>G</a:t>
              </a:r>
              <a:endParaRPr lang="en-US" altLang="en-US">
                <a:latin typeface="Arial" pitchFamily="34" charset="0"/>
              </a:endParaRPr>
            </a:p>
          </p:txBody>
        </p:sp>
        <p:sp>
          <p:nvSpPr>
            <p:cNvPr id="11300" name="Rectangle 36"/>
            <p:cNvSpPr>
              <a:spLocks noChangeArrowheads="1"/>
            </p:cNvSpPr>
            <p:nvPr/>
          </p:nvSpPr>
          <p:spPr bwMode="auto">
            <a:xfrm>
              <a:off x="1490" y="2672"/>
              <a:ext cx="278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dirty="0">
                  <a:solidFill>
                    <a:srgbClr val="000000"/>
                  </a:solidFill>
                  <a:latin typeface="Courier New" pitchFamily="49" charset="0"/>
                </a:rPr>
                <a:t>ATCTACTACCAGGCTACTGACAACAAGATCCGT</a:t>
              </a:r>
              <a:endParaRPr lang="en-US" altLang="en-US" dirty="0">
                <a:latin typeface="Arial" pitchFamily="34" charset="0"/>
              </a:endParaRPr>
            </a:p>
          </p:txBody>
        </p:sp>
        <p:sp>
          <p:nvSpPr>
            <p:cNvPr id="11301" name="Rectangle 37"/>
            <p:cNvSpPr>
              <a:spLocks noChangeArrowheads="1"/>
            </p:cNvSpPr>
            <p:nvPr/>
          </p:nvSpPr>
          <p:spPr bwMode="auto">
            <a:xfrm>
              <a:off x="4138" y="2669"/>
              <a:ext cx="246"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00"/>
                  </a:solidFill>
                  <a:latin typeface="Courier New Italic"/>
                </a:rPr>
                <a:t>GC</a:t>
              </a:r>
              <a:endParaRPr lang="en-US" altLang="en-US">
                <a:latin typeface="Arial" pitchFamily="34" charset="0"/>
              </a:endParaRPr>
            </a:p>
          </p:txBody>
        </p:sp>
        <p:sp>
          <p:nvSpPr>
            <p:cNvPr id="11302" name="Rectangle 38"/>
            <p:cNvSpPr>
              <a:spLocks noChangeArrowheads="1"/>
            </p:cNvSpPr>
            <p:nvPr/>
          </p:nvSpPr>
          <p:spPr bwMode="auto">
            <a:xfrm>
              <a:off x="4298" y="2669"/>
              <a:ext cx="164"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00"/>
                  </a:solidFill>
                  <a:latin typeface="Courier New Italic"/>
                </a:rPr>
                <a:t>G</a:t>
              </a:r>
              <a:endParaRPr lang="en-US" altLang="en-US">
                <a:latin typeface="Arial" pitchFamily="34" charset="0"/>
              </a:endParaRPr>
            </a:p>
          </p:txBody>
        </p:sp>
        <p:sp>
          <p:nvSpPr>
            <p:cNvPr id="11303" name="Rectangle 39"/>
            <p:cNvSpPr>
              <a:spLocks noChangeArrowheads="1"/>
            </p:cNvSpPr>
            <p:nvPr/>
          </p:nvSpPr>
          <p:spPr bwMode="auto">
            <a:xfrm>
              <a:off x="4378" y="2672"/>
              <a:ext cx="984"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CACTGTTGGGA</a:t>
              </a:r>
              <a:endParaRPr lang="en-US" altLang="en-US">
                <a:latin typeface="Arial" pitchFamily="34" charset="0"/>
              </a:endParaRPr>
            </a:p>
          </p:txBody>
        </p:sp>
        <p:sp>
          <p:nvSpPr>
            <p:cNvPr id="11304" name="Rectangle 40"/>
            <p:cNvSpPr>
              <a:spLocks noChangeArrowheads="1"/>
            </p:cNvSpPr>
            <p:nvPr/>
          </p:nvSpPr>
          <p:spPr bwMode="auto">
            <a:xfrm>
              <a:off x="528" y="2817"/>
              <a:ext cx="492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CTCCAACAGTTGGTACGTGGGGGGGTTCTCGGCCAGCGCTTCCGCCGGCGTCTCCATCG</a:t>
              </a:r>
              <a:endParaRPr lang="en-US" altLang="en-US">
                <a:latin typeface="Arial" pitchFamily="34" charset="0"/>
              </a:endParaRPr>
            </a:p>
          </p:txBody>
        </p:sp>
        <p:sp>
          <p:nvSpPr>
            <p:cNvPr id="11305" name="Rectangle 41"/>
            <p:cNvSpPr>
              <a:spLocks noChangeArrowheads="1"/>
            </p:cNvSpPr>
            <p:nvPr/>
          </p:nvSpPr>
          <p:spPr bwMode="auto">
            <a:xfrm>
              <a:off x="528" y="2974"/>
              <a:ext cx="254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CGGCGATTTCTTGGGGCAGTACACCCAACA</a:t>
              </a:r>
              <a:endParaRPr lang="en-US" altLang="en-US">
                <a:latin typeface="Arial" pitchFamily="34" charset="0"/>
              </a:endParaRPr>
            </a:p>
          </p:txBody>
        </p:sp>
        <p:sp>
          <p:nvSpPr>
            <p:cNvPr id="11306" name="Rectangle 42"/>
            <p:cNvSpPr>
              <a:spLocks noChangeArrowheads="1"/>
            </p:cNvSpPr>
            <p:nvPr/>
          </p:nvSpPr>
          <p:spPr bwMode="auto">
            <a:xfrm>
              <a:off x="2988" y="2974"/>
              <a:ext cx="246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dirty="0">
                  <a:solidFill>
                    <a:srgbClr val="000000"/>
                  </a:solidFill>
                  <a:latin typeface="Courier New" pitchFamily="49" charset="0"/>
                </a:rPr>
                <a:t>TCCGGGTCTACTGGCAGAAAGGTAGGGAG</a:t>
              </a:r>
              <a:endParaRPr lang="en-US" altLang="en-US" dirty="0">
                <a:latin typeface="Arial" pitchFamily="34" charset="0"/>
              </a:endParaRPr>
            </a:p>
          </p:txBody>
        </p:sp>
        <p:sp>
          <p:nvSpPr>
            <p:cNvPr id="11307" name="Rectangle 43"/>
            <p:cNvSpPr>
              <a:spLocks noChangeArrowheads="1"/>
            </p:cNvSpPr>
            <p:nvPr/>
          </p:nvSpPr>
          <p:spPr bwMode="auto">
            <a:xfrm>
              <a:off x="528" y="3118"/>
              <a:ext cx="492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GAATTGTACGAGGCTGCCTATGGCGGTTCATGGAACACTCCTGGTCAGATCAAGGACGC</a:t>
              </a:r>
              <a:endParaRPr lang="en-US" altLang="en-US">
                <a:latin typeface="Arial" pitchFamily="34" charset="0"/>
              </a:endParaRPr>
            </a:p>
          </p:txBody>
        </p:sp>
        <p:sp>
          <p:nvSpPr>
            <p:cNvPr id="11308" name="Rectangle 44"/>
            <p:cNvSpPr>
              <a:spLocks noChangeArrowheads="1"/>
            </p:cNvSpPr>
            <p:nvPr/>
          </p:nvSpPr>
          <p:spPr bwMode="auto">
            <a:xfrm>
              <a:off x="528" y="3275"/>
              <a:ext cx="492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ATCCAGGCCTACGCCCTCGTTGCCAGACACCTTTATTGCTGCGAACTCCTCGGGGAACA</a:t>
              </a:r>
              <a:endParaRPr lang="en-US" altLang="en-US">
                <a:latin typeface="Arial" pitchFamily="34" charset="0"/>
              </a:endParaRPr>
            </a:p>
          </p:txBody>
        </p:sp>
        <p:sp>
          <p:nvSpPr>
            <p:cNvPr id="11309" name="Rectangle 45"/>
            <p:cNvSpPr>
              <a:spLocks noChangeArrowheads="1"/>
            </p:cNvSpPr>
            <p:nvPr/>
          </p:nvSpPr>
          <p:spPr bwMode="auto">
            <a:xfrm>
              <a:off x="528" y="3432"/>
              <a:ext cx="196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a:solidFill>
                    <a:srgbClr val="000000"/>
                  </a:solidFill>
                  <a:latin typeface="Courier New" pitchFamily="49" charset="0"/>
                </a:rPr>
                <a:t>TCGACATCTCTGTGTTCTTCCAA</a:t>
              </a:r>
              <a:endParaRPr lang="en-US" altLang="en-US">
                <a:latin typeface="Arial" pitchFamily="34" charset="0"/>
              </a:endParaRPr>
            </a:p>
          </p:txBody>
        </p:sp>
        <p:sp>
          <p:nvSpPr>
            <p:cNvPr id="11310" name="Rectangle 46"/>
            <p:cNvSpPr>
              <a:spLocks noChangeArrowheads="1"/>
            </p:cNvSpPr>
            <p:nvPr/>
          </p:nvSpPr>
          <p:spPr bwMode="auto">
            <a:xfrm>
              <a:off x="2373" y="3426"/>
              <a:ext cx="49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b="1" i="1">
                  <a:solidFill>
                    <a:srgbClr val="3366FF"/>
                  </a:solidFill>
                  <a:latin typeface="Courier New Bold Italic"/>
                </a:rPr>
                <a:t>CTCGAG</a:t>
              </a:r>
              <a:endParaRPr lang="en-US" altLang="en-US">
                <a:latin typeface="Arial" pitchFamily="34" charset="0"/>
              </a:endParaRPr>
            </a:p>
          </p:txBody>
        </p:sp>
        <p:sp>
          <p:nvSpPr>
            <p:cNvPr id="11311" name="Rectangle 47"/>
            <p:cNvSpPr>
              <a:spLocks noChangeArrowheads="1"/>
            </p:cNvSpPr>
            <p:nvPr/>
          </p:nvSpPr>
          <p:spPr bwMode="auto">
            <a:xfrm>
              <a:off x="2854" y="342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endParaRPr lang="en-US" altLang="en-US">
                <a:latin typeface="Arial" pitchFamily="34" charset="0"/>
              </a:endParaRPr>
            </a:p>
          </p:txBody>
        </p:sp>
        <p:sp>
          <p:nvSpPr>
            <p:cNvPr id="11312" name="Rectangle 48"/>
            <p:cNvSpPr>
              <a:spLocks noChangeArrowheads="1"/>
            </p:cNvSpPr>
            <p:nvPr/>
          </p:nvSpPr>
          <p:spPr bwMode="auto">
            <a:xfrm>
              <a:off x="528" y="3570"/>
              <a:ext cx="1148"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b="1" i="1">
                  <a:solidFill>
                    <a:srgbClr val="3366FF"/>
                  </a:solidFill>
                  <a:latin typeface="Courier New Bold Italic"/>
                </a:rPr>
                <a:t>             </a:t>
              </a:r>
              <a:endParaRPr lang="en-US" altLang="en-US">
                <a:latin typeface="Arial" pitchFamily="34" charset="0"/>
              </a:endParaRPr>
            </a:p>
          </p:txBody>
        </p:sp>
        <p:sp>
          <p:nvSpPr>
            <p:cNvPr id="11313" name="Rectangle 49"/>
            <p:cNvSpPr>
              <a:spLocks noChangeArrowheads="1"/>
            </p:cNvSpPr>
            <p:nvPr/>
          </p:nvSpPr>
          <p:spPr bwMode="auto">
            <a:xfrm>
              <a:off x="1571" y="3570"/>
              <a:ext cx="902"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b="1" i="1">
                  <a:solidFill>
                    <a:srgbClr val="3366FF"/>
                  </a:solidFill>
                  <a:latin typeface="Courier New Bold Italic"/>
                </a:rPr>
                <a:t>          </a:t>
              </a:r>
              <a:endParaRPr lang="en-US" altLang="en-US">
                <a:latin typeface="Arial" pitchFamily="34" charset="0"/>
              </a:endParaRPr>
            </a:p>
          </p:txBody>
        </p:sp>
        <p:sp>
          <p:nvSpPr>
            <p:cNvPr id="11314" name="Rectangle 50"/>
            <p:cNvSpPr>
              <a:spLocks noChangeArrowheads="1"/>
            </p:cNvSpPr>
            <p:nvPr/>
          </p:nvSpPr>
          <p:spPr bwMode="auto">
            <a:xfrm>
              <a:off x="2373" y="3570"/>
              <a:ext cx="164"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b="1" i="1">
                  <a:solidFill>
                    <a:srgbClr val="3366FF"/>
                  </a:solidFill>
                  <a:latin typeface="Courier New Bold Italic"/>
                </a:rPr>
                <a:t> </a:t>
              </a:r>
              <a:endParaRPr lang="en-US" altLang="en-US">
                <a:latin typeface="Arial" pitchFamily="34" charset="0"/>
              </a:endParaRPr>
            </a:p>
          </p:txBody>
        </p:sp>
        <p:sp>
          <p:nvSpPr>
            <p:cNvPr id="11315" name="Rectangle 51"/>
            <p:cNvSpPr>
              <a:spLocks noChangeArrowheads="1"/>
            </p:cNvSpPr>
            <p:nvPr/>
          </p:nvSpPr>
          <p:spPr bwMode="auto">
            <a:xfrm>
              <a:off x="2453" y="3572"/>
              <a:ext cx="33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b="1" i="1" dirty="0" err="1">
                  <a:solidFill>
                    <a:srgbClr val="3366FF"/>
                  </a:solidFill>
                  <a:latin typeface="Courier New Bold"/>
                </a:rPr>
                <a:t>XhoI</a:t>
              </a:r>
              <a:endParaRPr lang="en-US" altLang="en-US" i="1" dirty="0">
                <a:latin typeface="Arial" pitchFamily="34" charset="0"/>
              </a:endParaRPr>
            </a:p>
          </p:txBody>
        </p:sp>
        <p:sp>
          <p:nvSpPr>
            <p:cNvPr id="11316" name="Rectangle 52"/>
            <p:cNvSpPr>
              <a:spLocks noChangeArrowheads="1"/>
            </p:cNvSpPr>
            <p:nvPr/>
          </p:nvSpPr>
          <p:spPr bwMode="auto">
            <a:xfrm>
              <a:off x="2774" y="3576"/>
              <a:ext cx="164"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dirty="0">
                  <a:solidFill>
                    <a:srgbClr val="000000"/>
                  </a:solidFill>
                  <a:latin typeface="Courier New" pitchFamily="49" charset="0"/>
                </a:rPr>
                <a:t> </a:t>
              </a:r>
              <a:endParaRPr lang="en-US" altLang="en-US" dirty="0">
                <a:latin typeface="Arial" pitchFamily="34" charset="0"/>
              </a:endParaRPr>
            </a:p>
          </p:txBody>
        </p:sp>
        <p:sp>
          <p:nvSpPr>
            <p:cNvPr id="11317" name="Rectangle 53"/>
            <p:cNvSpPr>
              <a:spLocks noChangeArrowheads="1"/>
            </p:cNvSpPr>
            <p:nvPr/>
          </p:nvSpPr>
          <p:spPr bwMode="auto">
            <a:xfrm>
              <a:off x="528" y="3730"/>
              <a:ext cx="164"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1700" i="1">
                  <a:solidFill>
                    <a:srgbClr val="0000FF"/>
                  </a:solidFill>
                  <a:latin typeface="Courier New Italic"/>
                </a:rPr>
                <a:t> </a:t>
              </a:r>
              <a:endParaRPr lang="en-US" altLang="en-US">
                <a:latin typeface="Arial" pitchFamily="34" charset="0"/>
              </a:endParaRPr>
            </a:p>
          </p:txBody>
        </p:sp>
      </p:grpSp>
      <p:sp>
        <p:nvSpPr>
          <p:cNvPr id="5" name="Slide Number Placeholder 4">
            <a:extLst>
              <a:ext uri="{FF2B5EF4-FFF2-40B4-BE49-F238E27FC236}">
                <a16:creationId xmlns:a16="http://schemas.microsoft.com/office/drawing/2014/main" id="{FBB2C31E-6672-466F-BDF8-38A4C0796B37}"/>
              </a:ext>
            </a:extLst>
          </p:cNvPr>
          <p:cNvSpPr>
            <a:spLocks noGrp="1"/>
          </p:cNvSpPr>
          <p:nvPr>
            <p:ph type="sldNum" sz="quarter" idx="12"/>
          </p:nvPr>
        </p:nvSpPr>
        <p:spPr/>
        <p:txBody>
          <a:bodyPr/>
          <a:lstStyle/>
          <a:p>
            <a:pPr>
              <a:defRPr/>
            </a:pPr>
            <a:fld id="{1465E028-8B1C-4B97-AD75-1F168FE89836}" type="slidenum">
              <a:rPr lang="en-US" smtClean="0"/>
              <a:pPr>
                <a:defRPr/>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gure 8-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3" y="1665288"/>
            <a:ext cx="663575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0" y="6553200"/>
            <a:ext cx="9067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100"/>
              <a:t>Figure 8-39 </a:t>
            </a:r>
            <a:r>
              <a:rPr lang="en-US" altLang="en-US" sz="1100" i="1"/>
              <a:t> Molecular Biology of the Cell</a:t>
            </a:r>
            <a:r>
              <a:rPr lang="en-US" altLang="en-US" sz="1100"/>
              <a:t> (© Garland Science 2008)</a:t>
            </a:r>
          </a:p>
        </p:txBody>
      </p:sp>
      <p:sp>
        <p:nvSpPr>
          <p:cNvPr id="13316" name="TextBox 3"/>
          <p:cNvSpPr txBox="1">
            <a:spLocks noChangeArrowheads="1"/>
          </p:cNvSpPr>
          <p:nvPr/>
        </p:nvSpPr>
        <p:spPr bwMode="auto">
          <a:xfrm>
            <a:off x="1520825" y="549275"/>
            <a:ext cx="624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2400"/>
              <a:t>Ligation of a DNA fragment into a plasmid vector</a:t>
            </a:r>
          </a:p>
        </p:txBody>
      </p:sp>
      <p:sp>
        <p:nvSpPr>
          <p:cNvPr id="13317" name="TextBox 4"/>
          <p:cNvSpPr txBox="1">
            <a:spLocks noChangeArrowheads="1"/>
          </p:cNvSpPr>
          <p:nvPr/>
        </p:nvSpPr>
        <p:spPr bwMode="auto">
          <a:xfrm>
            <a:off x="5076825" y="2208213"/>
            <a:ext cx="538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400" b="1"/>
              <a:t>NdeI</a:t>
            </a:r>
          </a:p>
        </p:txBody>
      </p:sp>
      <p:sp>
        <p:nvSpPr>
          <p:cNvPr id="13318" name="TextBox 5"/>
          <p:cNvSpPr txBox="1">
            <a:spLocks noChangeArrowheads="1"/>
          </p:cNvSpPr>
          <p:nvPr/>
        </p:nvSpPr>
        <p:spPr bwMode="auto">
          <a:xfrm>
            <a:off x="4540250" y="3275013"/>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400" b="1"/>
              <a:t>NdeI</a:t>
            </a:r>
          </a:p>
        </p:txBody>
      </p:sp>
      <p:sp>
        <p:nvSpPr>
          <p:cNvPr id="13319" name="TextBox 6"/>
          <p:cNvSpPr txBox="1">
            <a:spLocks noChangeArrowheads="1"/>
          </p:cNvSpPr>
          <p:nvPr/>
        </p:nvSpPr>
        <p:spPr bwMode="auto">
          <a:xfrm>
            <a:off x="4540250" y="3810000"/>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400" b="1"/>
              <a:t>Xho I</a:t>
            </a:r>
          </a:p>
        </p:txBody>
      </p:sp>
      <p:sp>
        <p:nvSpPr>
          <p:cNvPr id="13320" name="TextBox 7"/>
          <p:cNvSpPr txBox="1">
            <a:spLocks noChangeArrowheads="1"/>
          </p:cNvSpPr>
          <p:nvPr/>
        </p:nvSpPr>
        <p:spPr bwMode="auto">
          <a:xfrm>
            <a:off x="6019800" y="2362200"/>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400" b="1"/>
              <a:t>Xho I</a:t>
            </a:r>
          </a:p>
        </p:txBody>
      </p:sp>
      <p:sp>
        <p:nvSpPr>
          <p:cNvPr id="13321" name="TextBox 8"/>
          <p:cNvSpPr txBox="1">
            <a:spLocks noChangeArrowheads="1"/>
          </p:cNvSpPr>
          <p:nvPr/>
        </p:nvSpPr>
        <p:spPr bwMode="auto">
          <a:xfrm>
            <a:off x="5105400" y="1284288"/>
            <a:ext cx="147955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latin typeface="Arial" pitchFamily="34" charset="0"/>
              </a:rPr>
              <a:t>   </a:t>
            </a:r>
          </a:p>
          <a:p>
            <a:r>
              <a:rPr lang="en-US" altLang="en-US">
                <a:latin typeface="Arial" pitchFamily="34" charset="0"/>
              </a:rPr>
              <a:t>      </a:t>
            </a:r>
          </a:p>
          <a:p>
            <a:r>
              <a:rPr lang="en-US" altLang="en-US">
                <a:latin typeface="Arial" pitchFamily="34" charset="0"/>
              </a:rPr>
              <a:t>      AAL          </a:t>
            </a:r>
          </a:p>
          <a:p>
            <a:endParaRPr lang="en-US" altLang="en-US">
              <a:latin typeface="Arial" pitchFamily="34" charset="0"/>
            </a:endParaRPr>
          </a:p>
          <a:p>
            <a:endParaRPr lang="en-US" altLang="en-US">
              <a:latin typeface="Arial" pitchFamily="34" charset="0"/>
            </a:endParaRPr>
          </a:p>
        </p:txBody>
      </p:sp>
      <p:sp>
        <p:nvSpPr>
          <p:cNvPr id="13322" name="TextBox 9"/>
          <p:cNvSpPr txBox="1">
            <a:spLocks noChangeArrowheads="1"/>
          </p:cNvSpPr>
          <p:nvPr/>
        </p:nvSpPr>
        <p:spPr bwMode="auto">
          <a:xfrm>
            <a:off x="1739900" y="2967038"/>
            <a:ext cx="86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400" b="1"/>
              <a:t>pQE-T7.2</a:t>
            </a:r>
          </a:p>
        </p:txBody>
      </p:sp>
      <p:sp>
        <p:nvSpPr>
          <p:cNvPr id="13323" name="TextBox 10"/>
          <p:cNvSpPr txBox="1">
            <a:spLocks noChangeArrowheads="1"/>
          </p:cNvSpPr>
          <p:nvPr/>
        </p:nvSpPr>
        <p:spPr bwMode="auto">
          <a:xfrm>
            <a:off x="6916738" y="3121025"/>
            <a:ext cx="852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400" b="1"/>
              <a:t>AAL-pQE</a:t>
            </a:r>
          </a:p>
        </p:txBody>
      </p:sp>
      <p:sp>
        <p:nvSpPr>
          <p:cNvPr id="4" name="Slide Number Placeholder 3">
            <a:extLst>
              <a:ext uri="{FF2B5EF4-FFF2-40B4-BE49-F238E27FC236}">
                <a16:creationId xmlns:a16="http://schemas.microsoft.com/office/drawing/2014/main" id="{45FB2F8C-CDEB-47EA-BBE5-EF8DAD1E14C7}"/>
              </a:ext>
            </a:extLst>
          </p:cNvPr>
          <p:cNvSpPr>
            <a:spLocks noGrp="1"/>
          </p:cNvSpPr>
          <p:nvPr>
            <p:ph type="sldNum" sz="quarter" idx="12"/>
          </p:nvPr>
        </p:nvSpPr>
        <p:spPr/>
        <p:txBody>
          <a:bodyPr/>
          <a:lstStyle/>
          <a:p>
            <a:pPr>
              <a:defRPr/>
            </a:pPr>
            <a:fld id="{EEA3C798-F265-4BEB-B5ED-E4CBE5548EC6}" type="slidenum">
              <a:rPr lang="en-US" smtClean="0"/>
              <a:pPr>
                <a:defRPr/>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Pat Romano - High School Docs\transformation.gif 351×319 pix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998" y="147813"/>
            <a:ext cx="7537560" cy="64859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D5A4139-BFAA-447C-80E2-FE1A39979598}"/>
              </a:ext>
            </a:extLst>
          </p:cNvPr>
          <p:cNvSpPr>
            <a:spLocks noGrp="1"/>
          </p:cNvSpPr>
          <p:nvPr>
            <p:ph type="sldNum" sz="quarter" idx="12"/>
          </p:nvPr>
        </p:nvSpPr>
        <p:spPr/>
        <p:txBody>
          <a:bodyPr/>
          <a:lstStyle/>
          <a:p>
            <a:pPr>
              <a:defRPr/>
            </a:pPr>
            <a:fld id="{EEA3C798-F265-4BEB-B5ED-E4CBE5548EC6}" type="slidenum">
              <a:rPr lang="en-US" smtClean="0"/>
              <a:pPr>
                <a:defRPr/>
              </a:pPr>
              <a:t>25</a:t>
            </a:fld>
            <a:endParaRPr lang="en-US"/>
          </a:p>
        </p:txBody>
      </p:sp>
    </p:spTree>
    <p:extLst>
      <p:ext uri="{BB962C8B-B14F-4D97-AF65-F5344CB8AC3E}">
        <p14:creationId xmlns:p14="http://schemas.microsoft.com/office/powerpoint/2010/main" val="1737232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0" y="6553200"/>
            <a:ext cx="9067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100"/>
              <a:t>Figure 8-40 </a:t>
            </a:r>
            <a:r>
              <a:rPr lang="en-US" altLang="en-US" sz="1100" i="1"/>
              <a:t> Molecular Biology of the Cell</a:t>
            </a:r>
            <a:r>
              <a:rPr lang="en-US" altLang="en-US" sz="1100"/>
              <a:t> (© Garland Science 2008)</a:t>
            </a:r>
          </a:p>
        </p:txBody>
      </p:sp>
      <p:pic>
        <p:nvPicPr>
          <p:cNvPr id="14339" name="Picture 4" descr="figure 8-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2019300"/>
            <a:ext cx="7643812"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307975" y="274638"/>
            <a:ext cx="8229600" cy="1143000"/>
          </a:xfrm>
        </p:spPr>
        <p:txBody>
          <a:bodyPr rtlCol="0">
            <a:normAutofit fontScale="90000"/>
          </a:bodyPr>
          <a:lstStyle/>
          <a:p>
            <a:pPr algn="l" fontAlgn="auto">
              <a:spcAft>
                <a:spcPts val="0"/>
              </a:spcAft>
              <a:buFont typeface="Arial"/>
              <a:buChar char="•"/>
              <a:defRPr/>
            </a:pPr>
            <a:r>
              <a:rPr lang="en-US" dirty="0"/>
              <a:t> </a:t>
            </a:r>
            <a:r>
              <a:rPr lang="en-US" sz="2400" dirty="0"/>
              <a:t>Bacterial Transformation is the procedure used to introduce the recombinant plasmid </a:t>
            </a:r>
            <a:r>
              <a:rPr lang="en-US" sz="2400" dirty="0">
                <a:ea typeface="Arial" charset="0"/>
                <a:cs typeface="Arial" charset="0"/>
              </a:rPr>
              <a:t>into bacterial cells to produce many copies. This allows for isolation of  plasmid DNA</a:t>
            </a:r>
            <a:r>
              <a:rPr lang="en-US" sz="2400" dirty="0"/>
              <a:t> in </a:t>
            </a:r>
            <a:r>
              <a:rPr lang="en-US" sz="2400" i="1" dirty="0"/>
              <a:t>quantities</a:t>
            </a:r>
            <a:r>
              <a:rPr lang="en-US" sz="2400" dirty="0"/>
              <a:t> required for subsequent analysis</a:t>
            </a:r>
          </a:p>
        </p:txBody>
      </p:sp>
      <p:sp>
        <p:nvSpPr>
          <p:cNvPr id="4" name="Slide Number Placeholder 3">
            <a:extLst>
              <a:ext uri="{FF2B5EF4-FFF2-40B4-BE49-F238E27FC236}">
                <a16:creationId xmlns:a16="http://schemas.microsoft.com/office/drawing/2014/main" id="{C93DEA2D-9CA9-4BDB-9125-28B659D637D5}"/>
              </a:ext>
            </a:extLst>
          </p:cNvPr>
          <p:cNvSpPr>
            <a:spLocks noGrp="1"/>
          </p:cNvSpPr>
          <p:nvPr>
            <p:ph type="sldNum" sz="quarter" idx="12"/>
          </p:nvPr>
        </p:nvSpPr>
        <p:spPr/>
        <p:txBody>
          <a:bodyPr/>
          <a:lstStyle/>
          <a:p>
            <a:pPr>
              <a:defRPr/>
            </a:pPr>
            <a:fld id="{1465E028-8B1C-4B97-AD75-1F168FE89836}" type="slidenum">
              <a:rPr lang="en-US" smtClean="0"/>
              <a:pPr>
                <a:defRPr/>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fontScale="90000"/>
          </a:bodyPr>
          <a:lstStyle/>
          <a:p>
            <a:pPr fontAlgn="auto">
              <a:spcAft>
                <a:spcPts val="0"/>
              </a:spcAft>
              <a:defRPr/>
            </a:pPr>
            <a:r>
              <a:rPr lang="en-US" sz="3111" dirty="0"/>
              <a:t>Verify cloning procedure by restriction enzyme analysis/</a:t>
            </a:r>
            <a:r>
              <a:rPr lang="en-US" sz="3111" dirty="0" err="1"/>
              <a:t>agarose</a:t>
            </a:r>
            <a:r>
              <a:rPr lang="en-US" sz="3111" dirty="0"/>
              <a:t> gel electrophoresis</a:t>
            </a:r>
            <a:br>
              <a:rPr lang="en-US" sz="2400" dirty="0"/>
            </a:br>
            <a:endParaRPr lang="en-US" sz="2400" dirty="0"/>
          </a:p>
        </p:txBody>
      </p:sp>
      <p:sp>
        <p:nvSpPr>
          <p:cNvPr id="3" name="Content Placeholder 2"/>
          <p:cNvSpPr>
            <a:spLocks noGrp="1"/>
          </p:cNvSpPr>
          <p:nvPr>
            <p:ph idx="1"/>
          </p:nvPr>
        </p:nvSpPr>
        <p:spPr>
          <a:xfrm>
            <a:off x="457200" y="1143000"/>
            <a:ext cx="8229600" cy="4525963"/>
          </a:xfrm>
        </p:spPr>
        <p:txBody>
          <a:bodyPr rtlCol="0">
            <a:normAutofit fontScale="70000" lnSpcReduction="20000"/>
          </a:bodyPr>
          <a:lstStyle/>
          <a:p>
            <a:pPr algn="ctr" fontAlgn="auto">
              <a:spcAft>
                <a:spcPts val="0"/>
              </a:spcAft>
              <a:buFont typeface="Arial"/>
              <a:buNone/>
              <a:defRPr/>
            </a:pPr>
            <a:r>
              <a:rPr lang="en-US" dirty="0"/>
              <a:t>Gel Electrophoresis </a:t>
            </a:r>
          </a:p>
          <a:p>
            <a:pPr fontAlgn="auto">
              <a:spcAft>
                <a:spcPts val="0"/>
              </a:spcAft>
              <a:buFont typeface="Arial"/>
              <a:buChar char="•"/>
              <a:defRPr/>
            </a:pPr>
            <a:r>
              <a:rPr lang="en-US" dirty="0"/>
              <a:t>Steps:</a:t>
            </a:r>
          </a:p>
          <a:p>
            <a:pPr fontAlgn="auto">
              <a:spcAft>
                <a:spcPts val="0"/>
              </a:spcAft>
              <a:buFont typeface="Arial"/>
              <a:buChar char="•"/>
              <a:defRPr/>
            </a:pPr>
            <a:r>
              <a:rPr lang="en-US" dirty="0"/>
              <a:t>Pour </a:t>
            </a:r>
            <a:r>
              <a:rPr lang="en-US" dirty="0" err="1"/>
              <a:t>agarose</a:t>
            </a:r>
            <a:r>
              <a:rPr lang="en-US" dirty="0"/>
              <a:t> gel and let solidify</a:t>
            </a:r>
          </a:p>
          <a:p>
            <a:pPr fontAlgn="auto">
              <a:spcAft>
                <a:spcPts val="0"/>
              </a:spcAft>
              <a:buFont typeface="Arial"/>
              <a:buChar char="•"/>
              <a:defRPr/>
            </a:pPr>
            <a:r>
              <a:rPr lang="en-US" dirty="0"/>
              <a:t>Place gel in tank and cover with appropriate </a:t>
            </a:r>
            <a:r>
              <a:rPr lang="en-US" dirty="0" err="1"/>
              <a:t>electroconductive</a:t>
            </a:r>
            <a:r>
              <a:rPr lang="en-US" dirty="0"/>
              <a:t> buffer</a:t>
            </a:r>
          </a:p>
          <a:p>
            <a:pPr fontAlgn="auto">
              <a:spcAft>
                <a:spcPts val="0"/>
              </a:spcAft>
              <a:buFont typeface="Arial"/>
              <a:buChar char="•"/>
              <a:defRPr/>
            </a:pPr>
            <a:r>
              <a:rPr lang="en-US" dirty="0"/>
              <a:t>Load a DNA marker into the first well and restriction enzyme digested sample DNA into other wells</a:t>
            </a:r>
          </a:p>
          <a:p>
            <a:pPr fontAlgn="auto">
              <a:spcAft>
                <a:spcPts val="0"/>
              </a:spcAft>
              <a:buFont typeface="Arial"/>
              <a:buChar char="•"/>
              <a:defRPr/>
            </a:pPr>
            <a:r>
              <a:rPr lang="en-US" dirty="0"/>
              <a:t>Apply an electric charge, making one end of the tank negative and the other positive</a:t>
            </a:r>
          </a:p>
          <a:p>
            <a:pPr fontAlgn="auto">
              <a:spcAft>
                <a:spcPts val="0"/>
              </a:spcAft>
              <a:buFont typeface="Arial"/>
              <a:buChar char="•"/>
              <a:defRPr/>
            </a:pPr>
            <a:r>
              <a:rPr lang="en-US" dirty="0"/>
              <a:t>Since DNA is negative, it will travel from the cathode(-) end to the anode(+) end</a:t>
            </a:r>
          </a:p>
          <a:p>
            <a:pPr fontAlgn="auto">
              <a:spcAft>
                <a:spcPts val="0"/>
              </a:spcAft>
              <a:buFont typeface="Arial"/>
              <a:buChar char="•"/>
              <a:defRPr/>
            </a:pPr>
            <a:r>
              <a:rPr lang="en-US" dirty="0"/>
              <a:t>Smaller DNA fragments will travel farther than larger DNA fragments</a:t>
            </a:r>
          </a:p>
        </p:txBody>
      </p:sp>
      <p:sp>
        <p:nvSpPr>
          <p:cNvPr id="6" name="Slide Number Placeholder 5">
            <a:extLst>
              <a:ext uri="{FF2B5EF4-FFF2-40B4-BE49-F238E27FC236}">
                <a16:creationId xmlns:a16="http://schemas.microsoft.com/office/drawing/2014/main" id="{D012A47A-F88C-412D-9482-E0D8ADE12DB2}"/>
              </a:ext>
            </a:extLst>
          </p:cNvPr>
          <p:cNvSpPr>
            <a:spLocks noGrp="1"/>
          </p:cNvSpPr>
          <p:nvPr>
            <p:ph type="sldNum" sz="quarter" idx="12"/>
          </p:nvPr>
        </p:nvSpPr>
        <p:spPr/>
        <p:txBody>
          <a:bodyPr/>
          <a:lstStyle/>
          <a:p>
            <a:pPr>
              <a:defRPr/>
            </a:pPr>
            <a:fld id="{2183CC58-EAB1-4747-A5E7-7E701D7D232C}" type="slidenum">
              <a:rPr lang="en-US" smtClean="0"/>
              <a:pPr>
                <a:defRPr/>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gel load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 y="698500"/>
            <a:ext cx="7835900"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9C74415-7278-4174-9694-491ED6020C13}"/>
              </a:ext>
            </a:extLst>
          </p:cNvPr>
          <p:cNvSpPr>
            <a:spLocks noGrp="1"/>
          </p:cNvSpPr>
          <p:nvPr>
            <p:ph type="sldNum" sz="quarter" idx="12"/>
          </p:nvPr>
        </p:nvSpPr>
        <p:spPr/>
        <p:txBody>
          <a:bodyPr/>
          <a:lstStyle/>
          <a:p>
            <a:pPr>
              <a:defRPr/>
            </a:pPr>
            <a:fld id="{EEA3C798-F265-4BEB-B5ED-E4CBE5548EC6}" type="slidenum">
              <a:rPr lang="en-US" smtClean="0"/>
              <a:pPr>
                <a:defRPr/>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DA213C-4AA6-423B-8686-A14E55B1D3A6}"/>
              </a:ext>
            </a:extLst>
          </p:cNvPr>
          <p:cNvPicPr>
            <a:picLocks noChangeAspect="1"/>
          </p:cNvPicPr>
          <p:nvPr/>
        </p:nvPicPr>
        <p:blipFill>
          <a:blip r:embed="rId2"/>
          <a:stretch>
            <a:fillRect/>
          </a:stretch>
        </p:blipFill>
        <p:spPr>
          <a:xfrm>
            <a:off x="370353" y="70884"/>
            <a:ext cx="8257423" cy="6126480"/>
          </a:xfrm>
          <a:prstGeom prst="rect">
            <a:avLst/>
          </a:prstGeom>
        </p:spPr>
      </p:pic>
      <p:sp>
        <p:nvSpPr>
          <p:cNvPr id="5" name="Slide Number Placeholder 4">
            <a:extLst>
              <a:ext uri="{FF2B5EF4-FFF2-40B4-BE49-F238E27FC236}">
                <a16:creationId xmlns:a16="http://schemas.microsoft.com/office/drawing/2014/main" id="{44251A32-2EC7-42D8-AF44-97E6B018B658}"/>
              </a:ext>
            </a:extLst>
          </p:cNvPr>
          <p:cNvSpPr>
            <a:spLocks noGrp="1"/>
          </p:cNvSpPr>
          <p:nvPr>
            <p:ph type="sldNum" sz="quarter" idx="12"/>
          </p:nvPr>
        </p:nvSpPr>
        <p:spPr/>
        <p:txBody>
          <a:bodyPr/>
          <a:lstStyle/>
          <a:p>
            <a:pPr>
              <a:defRPr/>
            </a:pPr>
            <a:fld id="{EEA3C798-F265-4BEB-B5ED-E4CBE5548EC6}" type="slidenum">
              <a:rPr lang="en-US" smtClean="0"/>
              <a:pPr>
                <a:defRPr/>
              </a:pPr>
              <a:t>29</a:t>
            </a:fld>
            <a:endParaRPr lang="en-US"/>
          </a:p>
        </p:txBody>
      </p:sp>
    </p:spTree>
    <p:extLst>
      <p:ext uri="{BB962C8B-B14F-4D97-AF65-F5344CB8AC3E}">
        <p14:creationId xmlns:p14="http://schemas.microsoft.com/office/powerpoint/2010/main" val="4215609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E30B8D-E84E-4DB0-87F2-0F53CC768BAE}"/>
              </a:ext>
            </a:extLst>
          </p:cNvPr>
          <p:cNvPicPr>
            <a:picLocks noChangeAspect="1"/>
          </p:cNvPicPr>
          <p:nvPr/>
        </p:nvPicPr>
        <p:blipFill>
          <a:blip r:embed="rId2"/>
          <a:stretch>
            <a:fillRect/>
          </a:stretch>
        </p:blipFill>
        <p:spPr>
          <a:xfrm>
            <a:off x="58540" y="0"/>
            <a:ext cx="9026919" cy="6858000"/>
          </a:xfrm>
          <a:prstGeom prst="rect">
            <a:avLst/>
          </a:prstGeom>
        </p:spPr>
      </p:pic>
      <p:sp>
        <p:nvSpPr>
          <p:cNvPr id="5" name="Slide Number Placeholder 4">
            <a:extLst>
              <a:ext uri="{FF2B5EF4-FFF2-40B4-BE49-F238E27FC236}">
                <a16:creationId xmlns:a16="http://schemas.microsoft.com/office/drawing/2014/main" id="{140AEEEC-9121-4044-B8D2-FBD1489AAB0C}"/>
              </a:ext>
            </a:extLst>
          </p:cNvPr>
          <p:cNvSpPr>
            <a:spLocks noGrp="1"/>
          </p:cNvSpPr>
          <p:nvPr>
            <p:ph type="sldNum" sz="quarter" idx="12"/>
          </p:nvPr>
        </p:nvSpPr>
        <p:spPr/>
        <p:txBody>
          <a:bodyPr/>
          <a:lstStyle/>
          <a:p>
            <a:pPr>
              <a:defRPr/>
            </a:pPr>
            <a:fld id="{EEA3C798-F265-4BEB-B5ED-E4CBE5548EC6}" type="slidenum">
              <a:rPr lang="en-US" smtClean="0"/>
              <a:pPr>
                <a:defRPr/>
              </a:pPr>
              <a:t>3</a:t>
            </a:fld>
            <a:endParaRPr lang="en-US"/>
          </a:p>
        </p:txBody>
      </p:sp>
    </p:spTree>
    <p:extLst>
      <p:ext uri="{BB962C8B-B14F-4D97-AF65-F5344CB8AC3E}">
        <p14:creationId xmlns:p14="http://schemas.microsoft.com/office/powerpoint/2010/main" val="1826665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7BD75CB-D49C-939B-F3F3-2D18E6A095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3965" y="2134150"/>
            <a:ext cx="1404131" cy="3566160"/>
          </a:xfrm>
          <a:prstGeom prst="rect">
            <a:avLst/>
          </a:prstGeom>
          <a:noFill/>
          <a:ln>
            <a:noFill/>
          </a:ln>
        </p:spPr>
      </p:pic>
      <p:sp>
        <p:nvSpPr>
          <p:cNvPr id="6" name="TextBox 5">
            <a:extLst>
              <a:ext uri="{FF2B5EF4-FFF2-40B4-BE49-F238E27FC236}">
                <a16:creationId xmlns:a16="http://schemas.microsoft.com/office/drawing/2014/main" id="{28F58990-8E62-1B64-F190-57FB629D358E}"/>
              </a:ext>
            </a:extLst>
          </p:cNvPr>
          <p:cNvSpPr txBox="1"/>
          <p:nvPr/>
        </p:nvSpPr>
        <p:spPr>
          <a:xfrm>
            <a:off x="5226269" y="1720995"/>
            <a:ext cx="2869325" cy="369332"/>
          </a:xfrm>
          <a:prstGeom prst="rect">
            <a:avLst/>
          </a:prstGeom>
          <a:noFill/>
        </p:spPr>
        <p:txBody>
          <a:bodyPr wrap="square">
            <a:spAutoFit/>
          </a:bodyPr>
          <a:lstStyle/>
          <a:p>
            <a:r>
              <a:rPr lang="en-US" kern="1800" dirty="0">
                <a:solidFill>
                  <a:srgbClr val="3A3A3A"/>
                </a:solidFill>
                <a:latin typeface="Times New Roman" panose="02020603050405020304" pitchFamily="18" charset="0"/>
                <a:ea typeface="Times New Roman" panose="02020603050405020304" pitchFamily="18" charset="0"/>
              </a:rPr>
              <a:t>ΦX174 DNA-</a:t>
            </a:r>
            <a:r>
              <a:rPr lang="en-US" i="1" kern="1800" dirty="0" err="1">
                <a:solidFill>
                  <a:srgbClr val="3A3A3A"/>
                </a:solidFill>
                <a:latin typeface="Times New Roman" panose="02020603050405020304" pitchFamily="18" charset="0"/>
                <a:ea typeface="Times New Roman" panose="02020603050405020304" pitchFamily="18" charset="0"/>
              </a:rPr>
              <a:t>HaeIII</a:t>
            </a:r>
            <a:r>
              <a:rPr lang="en-US" kern="1800" dirty="0">
                <a:solidFill>
                  <a:srgbClr val="3A3A3A"/>
                </a:solidFill>
                <a:latin typeface="Times New Roman" panose="02020603050405020304" pitchFamily="18" charset="0"/>
                <a:ea typeface="Times New Roman" panose="02020603050405020304" pitchFamily="18" charset="0"/>
              </a:rPr>
              <a:t> Digest </a:t>
            </a:r>
            <a:endParaRPr lang="en-US" dirty="0"/>
          </a:p>
        </p:txBody>
      </p:sp>
      <p:sp>
        <p:nvSpPr>
          <p:cNvPr id="8" name="TextBox 7">
            <a:extLst>
              <a:ext uri="{FF2B5EF4-FFF2-40B4-BE49-F238E27FC236}">
                <a16:creationId xmlns:a16="http://schemas.microsoft.com/office/drawing/2014/main" id="{97530ED2-EBE9-3EE6-20D6-349E29298E3D}"/>
              </a:ext>
            </a:extLst>
          </p:cNvPr>
          <p:cNvSpPr txBox="1"/>
          <p:nvPr/>
        </p:nvSpPr>
        <p:spPr>
          <a:xfrm>
            <a:off x="1358166" y="1695402"/>
            <a:ext cx="2963917" cy="415498"/>
          </a:xfrm>
          <a:prstGeom prst="rect">
            <a:avLst/>
          </a:prstGeom>
          <a:noFill/>
        </p:spPr>
        <p:txBody>
          <a:bodyPr wrap="square">
            <a:spAutoFit/>
          </a:bodyPr>
          <a:lstStyle/>
          <a:p>
            <a:r>
              <a:rPr lang="en-US" sz="2100" kern="1800" dirty="0">
                <a:solidFill>
                  <a:srgbClr val="3A3A3A"/>
                </a:solidFill>
                <a:latin typeface="Times New Roman" panose="02020603050405020304" pitchFamily="18" charset="0"/>
                <a:ea typeface="Times New Roman" panose="02020603050405020304" pitchFamily="18" charset="0"/>
              </a:rPr>
              <a:t>λ </a:t>
            </a:r>
            <a:r>
              <a:rPr lang="en-US" kern="1800" dirty="0">
                <a:solidFill>
                  <a:srgbClr val="3A3A3A"/>
                </a:solidFill>
                <a:latin typeface="Times New Roman" panose="02020603050405020304" pitchFamily="18" charset="0"/>
                <a:ea typeface="Times New Roman" panose="02020603050405020304" pitchFamily="18" charset="0"/>
              </a:rPr>
              <a:t>DNA-</a:t>
            </a:r>
            <a:r>
              <a:rPr lang="en-US" i="1" kern="1800" dirty="0" err="1">
                <a:solidFill>
                  <a:srgbClr val="3A3A3A"/>
                </a:solidFill>
                <a:latin typeface="Times New Roman" panose="02020603050405020304" pitchFamily="18" charset="0"/>
                <a:ea typeface="Times New Roman" panose="02020603050405020304" pitchFamily="18" charset="0"/>
              </a:rPr>
              <a:t>HindIII</a:t>
            </a:r>
            <a:r>
              <a:rPr lang="en-US" sz="2100" i="1" kern="1800" dirty="0">
                <a:solidFill>
                  <a:srgbClr val="3A3A3A"/>
                </a:solidFill>
                <a:latin typeface="Times New Roman" panose="02020603050405020304" pitchFamily="18" charset="0"/>
                <a:ea typeface="Times New Roman" panose="02020603050405020304" pitchFamily="18" charset="0"/>
              </a:rPr>
              <a:t> </a:t>
            </a:r>
            <a:r>
              <a:rPr lang="en-US" sz="2100" kern="1800" dirty="0">
                <a:solidFill>
                  <a:srgbClr val="3A3A3A"/>
                </a:solidFill>
                <a:latin typeface="Times New Roman" panose="02020603050405020304" pitchFamily="18" charset="0"/>
                <a:ea typeface="Times New Roman" panose="02020603050405020304" pitchFamily="18" charset="0"/>
              </a:rPr>
              <a:t>Digest</a:t>
            </a:r>
            <a:endParaRPr lang="en-US" sz="2100" dirty="0"/>
          </a:p>
        </p:txBody>
      </p:sp>
      <p:pic>
        <p:nvPicPr>
          <p:cNvPr id="9" name="Picture 8">
            <a:extLst>
              <a:ext uri="{FF2B5EF4-FFF2-40B4-BE49-F238E27FC236}">
                <a16:creationId xmlns:a16="http://schemas.microsoft.com/office/drawing/2014/main" id="{2E35FC18-B721-CF80-32E7-584831809E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165" y="2138378"/>
            <a:ext cx="1401548" cy="3566160"/>
          </a:xfrm>
          <a:prstGeom prst="rect">
            <a:avLst/>
          </a:prstGeom>
          <a:noFill/>
        </p:spPr>
      </p:pic>
      <p:sp>
        <p:nvSpPr>
          <p:cNvPr id="10" name="TextBox 9">
            <a:extLst>
              <a:ext uri="{FF2B5EF4-FFF2-40B4-BE49-F238E27FC236}">
                <a16:creationId xmlns:a16="http://schemas.microsoft.com/office/drawing/2014/main" id="{6B245FE0-8505-7785-7208-08476C477FC3}"/>
              </a:ext>
            </a:extLst>
          </p:cNvPr>
          <p:cNvSpPr txBox="1"/>
          <p:nvPr/>
        </p:nvSpPr>
        <p:spPr>
          <a:xfrm>
            <a:off x="3472275" y="923170"/>
            <a:ext cx="2199449" cy="553998"/>
          </a:xfrm>
          <a:prstGeom prst="rect">
            <a:avLst/>
          </a:prstGeom>
          <a:noFill/>
        </p:spPr>
        <p:txBody>
          <a:bodyPr wrap="none" rtlCol="0">
            <a:spAutoFit/>
          </a:bodyPr>
          <a:lstStyle/>
          <a:p>
            <a:pPr algn="ctr"/>
            <a:r>
              <a:rPr lang="en-US" sz="3000" dirty="0"/>
              <a:t>DNA Ladders</a:t>
            </a:r>
          </a:p>
        </p:txBody>
      </p:sp>
    </p:spTree>
    <p:extLst>
      <p:ext uri="{BB962C8B-B14F-4D97-AF65-F5344CB8AC3E}">
        <p14:creationId xmlns:p14="http://schemas.microsoft.com/office/powerpoint/2010/main" val="437616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a:t>DNA Agarose Gel Electrophoresis </a:t>
            </a:r>
          </a:p>
        </p:txBody>
      </p:sp>
      <p:pic>
        <p:nvPicPr>
          <p:cNvPr id="17411" name="Picture 6" descr="Agarose-gel-electrophoresis-pic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17638"/>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A7BE398-06D5-4B21-A5E2-BA8B0B5C9C61}"/>
              </a:ext>
            </a:extLst>
          </p:cNvPr>
          <p:cNvSpPr txBox="1"/>
          <p:nvPr/>
        </p:nvSpPr>
        <p:spPr>
          <a:xfrm>
            <a:off x="4642736" y="3642925"/>
            <a:ext cx="604653" cy="276999"/>
          </a:xfrm>
          <a:prstGeom prst="rect">
            <a:avLst/>
          </a:prstGeom>
          <a:noFill/>
        </p:spPr>
        <p:txBody>
          <a:bodyPr wrap="none" rtlCol="0">
            <a:spAutoFit/>
          </a:bodyPr>
          <a:lstStyle/>
          <a:p>
            <a:r>
              <a:rPr lang="en-US" sz="1200" b="1" dirty="0"/>
              <a:t>Anode</a:t>
            </a:r>
          </a:p>
        </p:txBody>
      </p:sp>
      <p:sp>
        <p:nvSpPr>
          <p:cNvPr id="5" name="TextBox 4">
            <a:extLst>
              <a:ext uri="{FF2B5EF4-FFF2-40B4-BE49-F238E27FC236}">
                <a16:creationId xmlns:a16="http://schemas.microsoft.com/office/drawing/2014/main" id="{E52AEED6-2E65-49D1-94C0-01678EEDB7B6}"/>
              </a:ext>
            </a:extLst>
          </p:cNvPr>
          <p:cNvSpPr txBox="1"/>
          <p:nvPr/>
        </p:nvSpPr>
        <p:spPr>
          <a:xfrm>
            <a:off x="4527127" y="2428875"/>
            <a:ext cx="720262" cy="276999"/>
          </a:xfrm>
          <a:prstGeom prst="rect">
            <a:avLst/>
          </a:prstGeom>
          <a:noFill/>
        </p:spPr>
        <p:txBody>
          <a:bodyPr wrap="none" rtlCol="0">
            <a:spAutoFit/>
          </a:bodyPr>
          <a:lstStyle/>
          <a:p>
            <a:r>
              <a:rPr lang="en-US" sz="1200" b="1" dirty="0"/>
              <a:t>Cathode</a:t>
            </a:r>
          </a:p>
        </p:txBody>
      </p:sp>
      <p:sp>
        <p:nvSpPr>
          <p:cNvPr id="7" name="Slide Number Placeholder 6">
            <a:extLst>
              <a:ext uri="{FF2B5EF4-FFF2-40B4-BE49-F238E27FC236}">
                <a16:creationId xmlns:a16="http://schemas.microsoft.com/office/drawing/2014/main" id="{D5BFE282-BFED-49D4-9816-9A570AA0969F}"/>
              </a:ext>
            </a:extLst>
          </p:cNvPr>
          <p:cNvSpPr>
            <a:spLocks noGrp="1"/>
          </p:cNvSpPr>
          <p:nvPr>
            <p:ph type="sldNum" sz="quarter" idx="12"/>
          </p:nvPr>
        </p:nvSpPr>
        <p:spPr/>
        <p:txBody>
          <a:bodyPr/>
          <a:lstStyle/>
          <a:p>
            <a:pPr>
              <a:defRPr/>
            </a:pPr>
            <a:fld id="{2183CC58-EAB1-4747-A5E7-7E701D7D232C}" type="slidenum">
              <a:rPr lang="en-US" smtClean="0"/>
              <a:pPr>
                <a:defRPr/>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61D07D-2366-4059-9EF9-2DEE41599DAE}"/>
              </a:ext>
            </a:extLst>
          </p:cNvPr>
          <p:cNvSpPr>
            <a:spLocks noGrp="1"/>
          </p:cNvSpPr>
          <p:nvPr>
            <p:ph type="sldNum" sz="quarter" idx="12"/>
          </p:nvPr>
        </p:nvSpPr>
        <p:spPr/>
        <p:txBody>
          <a:bodyPr/>
          <a:lstStyle/>
          <a:p>
            <a:pPr>
              <a:defRPr/>
            </a:pPr>
            <a:fld id="{EEA3C798-F265-4BEB-B5ED-E4CBE5548EC6}" type="slidenum">
              <a:rPr lang="en-US" smtClean="0"/>
              <a:pPr>
                <a:defRPr/>
              </a:pPr>
              <a:t>32</a:t>
            </a:fld>
            <a:endParaRPr lang="en-US"/>
          </a:p>
        </p:txBody>
      </p:sp>
      <p:grpSp>
        <p:nvGrpSpPr>
          <p:cNvPr id="5" name="Group 4">
            <a:extLst>
              <a:ext uri="{FF2B5EF4-FFF2-40B4-BE49-F238E27FC236}">
                <a16:creationId xmlns:a16="http://schemas.microsoft.com/office/drawing/2014/main" id="{D280EC62-FC89-170F-51AE-BEB4EA848432}"/>
              </a:ext>
            </a:extLst>
          </p:cNvPr>
          <p:cNvGrpSpPr>
            <a:grpSpLocks noChangeAspect="1"/>
          </p:cNvGrpSpPr>
          <p:nvPr/>
        </p:nvGrpSpPr>
        <p:grpSpPr>
          <a:xfrm>
            <a:off x="1382864" y="1039259"/>
            <a:ext cx="6560582" cy="4869180"/>
            <a:chOff x="1654629" y="0"/>
            <a:chExt cx="9753600" cy="7239000"/>
          </a:xfrm>
        </p:grpSpPr>
        <p:grpSp>
          <p:nvGrpSpPr>
            <p:cNvPr id="2" name="Group 1">
              <a:extLst>
                <a:ext uri="{FF2B5EF4-FFF2-40B4-BE49-F238E27FC236}">
                  <a16:creationId xmlns:a16="http://schemas.microsoft.com/office/drawing/2014/main" id="{7A3E2208-6195-992B-9137-D575770651C5}"/>
                </a:ext>
              </a:extLst>
            </p:cNvPr>
            <p:cNvGrpSpPr/>
            <p:nvPr/>
          </p:nvGrpSpPr>
          <p:grpSpPr>
            <a:xfrm>
              <a:off x="1654629" y="0"/>
              <a:ext cx="9753600" cy="7239000"/>
              <a:chOff x="1654629" y="0"/>
              <a:chExt cx="9753600" cy="723900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629" y="0"/>
                <a:ext cx="9753600" cy="723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extLst>
                  <a:ext uri="{FF2B5EF4-FFF2-40B4-BE49-F238E27FC236}">
                    <a16:creationId xmlns:a16="http://schemas.microsoft.com/office/drawing/2014/main" id="{C0D80DF5-768B-2EE2-586D-CFD2533AC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943" y="876300"/>
                <a:ext cx="3243943" cy="27432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DBCD0934-BFE7-40DD-8BC1-50CC6D89D90C}"/>
                </a:ext>
              </a:extLst>
            </p:cNvPr>
            <p:cNvSpPr txBox="1"/>
            <p:nvPr/>
          </p:nvSpPr>
          <p:spPr>
            <a:xfrm>
              <a:off x="6207955" y="5612368"/>
              <a:ext cx="3650651" cy="549085"/>
            </a:xfrm>
            <a:prstGeom prst="rect">
              <a:avLst/>
            </a:prstGeom>
            <a:noFill/>
          </p:spPr>
          <p:txBody>
            <a:bodyPr wrap="none" rtlCol="0">
              <a:spAutoFit/>
            </a:bodyPr>
            <a:lstStyle/>
            <a:p>
              <a:r>
                <a:rPr lang="en-US" dirty="0">
                  <a:highlight>
                    <a:srgbClr val="00FF00"/>
                  </a:highlight>
                </a:rPr>
                <a:t>Intercalated SYBR Green</a:t>
              </a:r>
            </a:p>
          </p:txBody>
        </p:sp>
      </p:grpSp>
      <p:sp>
        <p:nvSpPr>
          <p:cNvPr id="6" name="TextBox 5">
            <a:extLst>
              <a:ext uri="{FF2B5EF4-FFF2-40B4-BE49-F238E27FC236}">
                <a16:creationId xmlns:a16="http://schemas.microsoft.com/office/drawing/2014/main" id="{7639B5DA-F42B-06E5-8B99-4DB43CC69C9A}"/>
              </a:ext>
            </a:extLst>
          </p:cNvPr>
          <p:cNvSpPr txBox="1"/>
          <p:nvPr/>
        </p:nvSpPr>
        <p:spPr>
          <a:xfrm>
            <a:off x="4268214" y="1351688"/>
            <a:ext cx="1279068" cy="369332"/>
          </a:xfrm>
          <a:prstGeom prst="rect">
            <a:avLst/>
          </a:prstGeom>
          <a:noFill/>
        </p:spPr>
        <p:txBody>
          <a:bodyPr wrap="none" rtlCol="0">
            <a:spAutoFit/>
          </a:bodyPr>
          <a:lstStyle/>
          <a:p>
            <a:r>
              <a:rPr lang="en-US" dirty="0">
                <a:highlight>
                  <a:srgbClr val="00FF00"/>
                </a:highlight>
              </a:rPr>
              <a:t>SYBR Green</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5DB841E-3FEB-6A1F-E58C-DCD6942650E9}"/>
                  </a:ext>
                </a:extLst>
              </p14:cNvPr>
              <p14:cNvContentPartPr/>
              <p14:nvPr/>
            </p14:nvContentPartPr>
            <p14:xfrm>
              <a:off x="8607836" y="2898575"/>
              <a:ext cx="270" cy="270"/>
            </p14:xfrm>
          </p:contentPart>
        </mc:Choice>
        <mc:Fallback xmlns="">
          <p:pic>
            <p:nvPicPr>
              <p:cNvPr id="7" name="Ink 6">
                <a:extLst>
                  <a:ext uri="{FF2B5EF4-FFF2-40B4-BE49-F238E27FC236}">
                    <a16:creationId xmlns:a16="http://schemas.microsoft.com/office/drawing/2014/main" id="{45DB841E-3FEB-6A1F-E58C-DCD6942650E9}"/>
                  </a:ext>
                </a:extLst>
              </p:cNvPr>
              <p:cNvPicPr/>
              <p:nvPr/>
            </p:nvPicPr>
            <p:blipFill>
              <a:blip r:embed="rId5"/>
              <a:stretch>
                <a:fillRect/>
              </a:stretch>
            </p:blipFill>
            <p:spPr>
              <a:xfrm>
                <a:off x="8601086" y="2891825"/>
                <a:ext cx="13500" cy="13500"/>
              </a:xfrm>
              <a:prstGeom prst="rect">
                <a:avLst/>
              </a:prstGeom>
            </p:spPr>
          </p:pic>
        </mc:Fallback>
      </mc:AlternateContent>
      <p:cxnSp>
        <p:nvCxnSpPr>
          <p:cNvPr id="9" name="Straight Arrow Connector 8">
            <a:extLst>
              <a:ext uri="{FF2B5EF4-FFF2-40B4-BE49-F238E27FC236}">
                <a16:creationId xmlns:a16="http://schemas.microsoft.com/office/drawing/2014/main" id="{3B868FBC-E6B0-9827-FAD0-5CFD59AD5878}"/>
              </a:ext>
            </a:extLst>
          </p:cNvPr>
          <p:cNvCxnSpPr>
            <a:cxnSpLocks/>
          </p:cNvCxnSpPr>
          <p:nvPr/>
        </p:nvCxnSpPr>
        <p:spPr>
          <a:xfrm flipV="1">
            <a:off x="5915230" y="4215305"/>
            <a:ext cx="819377" cy="5990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209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46050" y="136525"/>
            <a:ext cx="8229600" cy="1143000"/>
          </a:xfrm>
        </p:spPr>
        <p:txBody>
          <a:bodyPr/>
          <a:lstStyle/>
          <a:p>
            <a:r>
              <a:rPr lang="en-US" altLang="en-US" sz="2400" dirty="0"/>
              <a:t>Agarose Gel Electrophoresis of DNA </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1257300"/>
            <a:ext cx="4051300" cy="30384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6" name="TextBox 3"/>
          <p:cNvSpPr txBox="1">
            <a:spLocks noChangeArrowheads="1"/>
          </p:cNvSpPr>
          <p:nvPr/>
        </p:nvSpPr>
        <p:spPr bwMode="auto">
          <a:xfrm>
            <a:off x="1744818" y="4630898"/>
            <a:ext cx="642902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just"/>
            <a:r>
              <a:rPr lang="en-US" altLang="en-US" dirty="0"/>
              <a:t>DNA samples were fractionated (separated) by size</a:t>
            </a:r>
          </a:p>
          <a:p>
            <a:pPr algn="just"/>
            <a:r>
              <a:rPr lang="en-US" altLang="en-US" dirty="0"/>
              <a:t> on a 1% agarose gel containing SYBR Green. </a:t>
            </a:r>
          </a:p>
          <a:p>
            <a:pPr algn="just"/>
            <a:r>
              <a:rPr lang="en-US" altLang="en-US" dirty="0"/>
              <a:t>SYBR Green intercalates into the double stranded DNA helix.</a:t>
            </a:r>
          </a:p>
          <a:p>
            <a:pPr algn="just"/>
            <a:r>
              <a:rPr lang="en-US" altLang="en-US" dirty="0"/>
              <a:t>When exposed to laser light, SYBR Green fluoresces </a:t>
            </a:r>
          </a:p>
          <a:p>
            <a:pPr algn="just"/>
            <a:r>
              <a:rPr lang="en-US" altLang="en-US" dirty="0"/>
              <a:t>allowing visualization of the DNA fragments </a:t>
            </a:r>
          </a:p>
          <a:p>
            <a:pPr algn="just"/>
            <a:endParaRPr lang="en-US" altLang="en-US" dirty="0"/>
          </a:p>
        </p:txBody>
      </p:sp>
      <p:sp>
        <p:nvSpPr>
          <p:cNvPr id="5" name="TextBox 4">
            <a:extLst>
              <a:ext uri="{FF2B5EF4-FFF2-40B4-BE49-F238E27FC236}">
                <a16:creationId xmlns:a16="http://schemas.microsoft.com/office/drawing/2014/main" id="{0DA50FA1-121C-4C05-BDBC-440A44996ED0}"/>
              </a:ext>
            </a:extLst>
          </p:cNvPr>
          <p:cNvSpPr txBox="1"/>
          <p:nvPr/>
        </p:nvSpPr>
        <p:spPr>
          <a:xfrm>
            <a:off x="6286500" y="4037826"/>
            <a:ext cx="604653" cy="276999"/>
          </a:xfrm>
          <a:prstGeom prst="rect">
            <a:avLst/>
          </a:prstGeom>
          <a:noFill/>
        </p:spPr>
        <p:txBody>
          <a:bodyPr wrap="none" rtlCol="0">
            <a:spAutoFit/>
          </a:bodyPr>
          <a:lstStyle/>
          <a:p>
            <a:r>
              <a:rPr lang="en-US" sz="1200" b="1" dirty="0"/>
              <a:t>Anode</a:t>
            </a:r>
          </a:p>
        </p:txBody>
      </p:sp>
      <p:sp>
        <p:nvSpPr>
          <p:cNvPr id="6" name="TextBox 5">
            <a:extLst>
              <a:ext uri="{FF2B5EF4-FFF2-40B4-BE49-F238E27FC236}">
                <a16:creationId xmlns:a16="http://schemas.microsoft.com/office/drawing/2014/main" id="{712F2FC7-5070-43DC-909C-162DB5891BFE}"/>
              </a:ext>
            </a:extLst>
          </p:cNvPr>
          <p:cNvSpPr txBox="1"/>
          <p:nvPr/>
        </p:nvSpPr>
        <p:spPr>
          <a:xfrm>
            <a:off x="6286500" y="1140639"/>
            <a:ext cx="720262" cy="276999"/>
          </a:xfrm>
          <a:prstGeom prst="rect">
            <a:avLst/>
          </a:prstGeom>
          <a:noFill/>
        </p:spPr>
        <p:txBody>
          <a:bodyPr wrap="none" rtlCol="0">
            <a:spAutoFit/>
          </a:bodyPr>
          <a:lstStyle/>
          <a:p>
            <a:r>
              <a:rPr lang="en-US" sz="1200" b="1" dirty="0"/>
              <a:t>Cathode</a:t>
            </a:r>
          </a:p>
        </p:txBody>
      </p:sp>
      <p:sp>
        <p:nvSpPr>
          <p:cNvPr id="4" name="Slide Number Placeholder 3">
            <a:extLst>
              <a:ext uri="{FF2B5EF4-FFF2-40B4-BE49-F238E27FC236}">
                <a16:creationId xmlns:a16="http://schemas.microsoft.com/office/drawing/2014/main" id="{5B2196F3-1B59-4C70-9889-0260AD9DCC11}"/>
              </a:ext>
            </a:extLst>
          </p:cNvPr>
          <p:cNvSpPr>
            <a:spLocks noGrp="1"/>
          </p:cNvSpPr>
          <p:nvPr>
            <p:ph type="sldNum" sz="quarter" idx="12"/>
          </p:nvPr>
        </p:nvSpPr>
        <p:spPr/>
        <p:txBody>
          <a:bodyPr/>
          <a:lstStyle/>
          <a:p>
            <a:pPr>
              <a:defRPr/>
            </a:pPr>
            <a:fld id="{2183CC58-EAB1-4747-A5E7-7E701D7D232C}" type="slidenum">
              <a:rPr lang="en-US" smtClean="0"/>
              <a:pPr>
                <a:defRPr/>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C84B8B-D886-59FA-F538-E7B3614E46F4}"/>
              </a:ext>
            </a:extLst>
          </p:cNvPr>
          <p:cNvSpPr>
            <a:spLocks noGrp="1"/>
          </p:cNvSpPr>
          <p:nvPr>
            <p:ph type="sldNum" sz="quarter" idx="12"/>
          </p:nvPr>
        </p:nvSpPr>
        <p:spPr/>
        <p:txBody>
          <a:bodyPr/>
          <a:lstStyle/>
          <a:p>
            <a:pPr>
              <a:defRPr/>
            </a:pPr>
            <a:fld id="{EEA3C798-F265-4BEB-B5ED-E4CBE5548EC6}" type="slidenum">
              <a:rPr lang="en-US" smtClean="0"/>
              <a:pPr>
                <a:defRPr/>
              </a:pPr>
              <a:t>34</a:t>
            </a:fld>
            <a:endParaRPr lang="en-US"/>
          </a:p>
        </p:txBody>
      </p:sp>
      <p:pic>
        <p:nvPicPr>
          <p:cNvPr id="7" name="Picture 6">
            <a:extLst>
              <a:ext uri="{FF2B5EF4-FFF2-40B4-BE49-F238E27FC236}">
                <a16:creationId xmlns:a16="http://schemas.microsoft.com/office/drawing/2014/main" id="{DC90F14C-BD50-05D0-B714-C4B09FD7C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535" y="1976879"/>
            <a:ext cx="3722972" cy="4206240"/>
          </a:xfrm>
          <a:prstGeom prst="rect">
            <a:avLst/>
          </a:prstGeom>
          <a:ln w="38100">
            <a:solidFill>
              <a:schemeClr val="tx1"/>
            </a:solidFill>
          </a:ln>
        </p:spPr>
      </p:pic>
      <p:sp>
        <p:nvSpPr>
          <p:cNvPr id="8" name="TextBox 7">
            <a:extLst>
              <a:ext uri="{FF2B5EF4-FFF2-40B4-BE49-F238E27FC236}">
                <a16:creationId xmlns:a16="http://schemas.microsoft.com/office/drawing/2014/main" id="{08DC32A0-0779-05FD-B367-AA105BCD47BF}"/>
              </a:ext>
            </a:extLst>
          </p:cNvPr>
          <p:cNvSpPr txBox="1"/>
          <p:nvPr/>
        </p:nvSpPr>
        <p:spPr>
          <a:xfrm rot="17600211">
            <a:off x="2559606" y="1395464"/>
            <a:ext cx="870890" cy="315379"/>
          </a:xfrm>
          <a:prstGeom prst="rect">
            <a:avLst/>
          </a:prstGeom>
          <a:noFill/>
        </p:spPr>
        <p:txBody>
          <a:bodyPr wrap="none" rtlCol="0">
            <a:spAutoFit/>
          </a:bodyPr>
          <a:lstStyle/>
          <a:p>
            <a:pPr defTabSz="914400" fontAlgn="auto">
              <a:spcBef>
                <a:spcPts val="0"/>
              </a:spcBef>
              <a:spcAft>
                <a:spcPts val="0"/>
              </a:spcAft>
            </a:pPr>
            <a:r>
              <a:rPr lang="en-US" sz="1400" b="1" dirty="0">
                <a:solidFill>
                  <a:prstClr val="black"/>
                </a:solidFill>
                <a:latin typeface="Symbol" charset="2"/>
                <a:cs typeface="Symbol" charset="2"/>
              </a:rPr>
              <a:t>l</a:t>
            </a:r>
            <a:r>
              <a:rPr lang="en-US" sz="1400" b="1" dirty="0">
                <a:solidFill>
                  <a:prstClr val="black"/>
                </a:solidFill>
                <a:latin typeface="Calibri" panose="020F0502020204030204"/>
                <a:cs typeface="Symbol" charset="2"/>
              </a:rPr>
              <a:t>/</a:t>
            </a:r>
            <a:r>
              <a:rPr lang="en-US" sz="1400" b="1" i="1" dirty="0">
                <a:solidFill>
                  <a:prstClr val="black"/>
                </a:solidFill>
                <a:latin typeface="Calibri" panose="020F0502020204030204"/>
                <a:cs typeface="Symbol" charset="2"/>
              </a:rPr>
              <a:t>HindIII</a:t>
            </a:r>
            <a:endParaRPr lang="en-US" sz="1400" b="1" i="1" dirty="0">
              <a:solidFill>
                <a:prstClr val="black"/>
              </a:solidFill>
              <a:latin typeface="Symbol" charset="2"/>
              <a:cs typeface="Symbol" charset="2"/>
            </a:endParaRPr>
          </a:p>
        </p:txBody>
      </p:sp>
      <p:sp>
        <p:nvSpPr>
          <p:cNvPr id="9" name="TextBox 8">
            <a:extLst>
              <a:ext uri="{FF2B5EF4-FFF2-40B4-BE49-F238E27FC236}">
                <a16:creationId xmlns:a16="http://schemas.microsoft.com/office/drawing/2014/main" id="{DD131094-72BD-6C0F-A2DE-CB295B5E507E}"/>
              </a:ext>
            </a:extLst>
          </p:cNvPr>
          <p:cNvSpPr txBox="1"/>
          <p:nvPr/>
        </p:nvSpPr>
        <p:spPr>
          <a:xfrm rot="17667864">
            <a:off x="3374603" y="1191273"/>
            <a:ext cx="1332759" cy="307777"/>
          </a:xfrm>
          <a:prstGeom prst="rect">
            <a:avLst/>
          </a:prstGeom>
          <a:noFill/>
        </p:spPr>
        <p:txBody>
          <a:bodyPr wrap="square" rtlCol="0">
            <a:spAutoFit/>
          </a:bodyPr>
          <a:lstStyle/>
          <a:p>
            <a:pPr defTabSz="914400" fontAlgn="auto">
              <a:spcBef>
                <a:spcPts val="0"/>
              </a:spcBef>
              <a:spcAft>
                <a:spcPts val="0"/>
              </a:spcAft>
            </a:pPr>
            <a:r>
              <a:rPr lang="en-US" sz="1400" b="1" dirty="0">
                <a:solidFill>
                  <a:prstClr val="black"/>
                </a:solidFill>
                <a:latin typeface="Symbol" charset="2"/>
                <a:cs typeface="Symbol" charset="2"/>
              </a:rPr>
              <a:t>f</a:t>
            </a:r>
            <a:r>
              <a:rPr lang="en-US" sz="1400" b="1" dirty="0">
                <a:solidFill>
                  <a:prstClr val="black"/>
                </a:solidFill>
                <a:latin typeface="Calibri" panose="020F0502020204030204"/>
                <a:cs typeface="Symbol" charset="2"/>
              </a:rPr>
              <a:t>X174/</a:t>
            </a:r>
            <a:r>
              <a:rPr lang="en-US" sz="1400" b="1" i="1" dirty="0">
                <a:solidFill>
                  <a:prstClr val="black"/>
                </a:solidFill>
                <a:latin typeface="Calibri" panose="020F0502020204030204"/>
                <a:cs typeface="Symbol" charset="2"/>
              </a:rPr>
              <a:t>HaeIII</a:t>
            </a:r>
            <a:endParaRPr lang="en-US" sz="1400" b="1" i="1" dirty="0">
              <a:solidFill>
                <a:prstClr val="black"/>
              </a:solidFill>
              <a:latin typeface="Symbol" charset="2"/>
              <a:cs typeface="Symbol" charset="2"/>
            </a:endParaRPr>
          </a:p>
        </p:txBody>
      </p:sp>
      <p:sp>
        <p:nvSpPr>
          <p:cNvPr id="11" name="TextBox 10">
            <a:extLst>
              <a:ext uri="{FF2B5EF4-FFF2-40B4-BE49-F238E27FC236}">
                <a16:creationId xmlns:a16="http://schemas.microsoft.com/office/drawing/2014/main" id="{C52FA829-5B20-0423-8AB7-DA5D0917CB52}"/>
              </a:ext>
            </a:extLst>
          </p:cNvPr>
          <p:cNvSpPr txBox="1"/>
          <p:nvPr/>
        </p:nvSpPr>
        <p:spPr>
          <a:xfrm rot="17617695">
            <a:off x="2944831" y="1374737"/>
            <a:ext cx="820995" cy="307777"/>
          </a:xfrm>
          <a:prstGeom prst="rect">
            <a:avLst/>
          </a:prstGeom>
          <a:noFill/>
        </p:spPr>
        <p:txBody>
          <a:bodyPr wrap="square" rtlCol="0">
            <a:spAutoFit/>
          </a:bodyPr>
          <a:lstStyle/>
          <a:p>
            <a:pPr defTabSz="914400" fontAlgn="auto">
              <a:spcBef>
                <a:spcPts val="0"/>
              </a:spcBef>
              <a:spcAft>
                <a:spcPts val="0"/>
              </a:spcAft>
            </a:pPr>
            <a:r>
              <a:rPr lang="en-US" sz="1400" b="1" dirty="0">
                <a:solidFill>
                  <a:prstClr val="black"/>
                </a:solidFill>
                <a:latin typeface="Calibri" panose="020F0502020204030204"/>
                <a:cs typeface="Symbol" charset="2"/>
              </a:rPr>
              <a:t>Vector</a:t>
            </a:r>
            <a:endParaRPr lang="en-US" sz="1400" b="1" dirty="0">
              <a:solidFill>
                <a:prstClr val="black"/>
              </a:solidFill>
              <a:latin typeface="Calibri Light" panose="020F0302020204030204"/>
              <a:cs typeface="Symbol" charset="2"/>
            </a:endParaRPr>
          </a:p>
        </p:txBody>
      </p:sp>
      <p:sp>
        <p:nvSpPr>
          <p:cNvPr id="6" name="TextBox 5">
            <a:extLst>
              <a:ext uri="{FF2B5EF4-FFF2-40B4-BE49-F238E27FC236}">
                <a16:creationId xmlns:a16="http://schemas.microsoft.com/office/drawing/2014/main" id="{46E14DE4-405C-2240-B70C-E7EF8C8277E9}"/>
              </a:ext>
            </a:extLst>
          </p:cNvPr>
          <p:cNvSpPr txBox="1"/>
          <p:nvPr/>
        </p:nvSpPr>
        <p:spPr>
          <a:xfrm>
            <a:off x="3923706" y="1614959"/>
            <a:ext cx="2273379" cy="338554"/>
          </a:xfrm>
          <a:prstGeom prst="rect">
            <a:avLst/>
          </a:prstGeom>
          <a:noFill/>
        </p:spPr>
        <p:txBody>
          <a:bodyPr wrap="none" rtlCol="0">
            <a:spAutoFit/>
          </a:bodyPr>
          <a:lstStyle/>
          <a:p>
            <a:pPr defTabSz="914400" fontAlgn="auto">
              <a:spcBef>
                <a:spcPts val="0"/>
              </a:spcBef>
              <a:spcAft>
                <a:spcPts val="0"/>
              </a:spcAft>
            </a:pPr>
            <a:r>
              <a:rPr lang="en-US" sz="1600" b="1" dirty="0">
                <a:solidFill>
                  <a:prstClr val="black"/>
                </a:solidFill>
                <a:latin typeface="Calibri" panose="020F0502020204030204"/>
                <a:cs typeface="+mn-cs"/>
              </a:rPr>
              <a:t>1     2    3   4    5   6    7    8</a:t>
            </a:r>
          </a:p>
        </p:txBody>
      </p:sp>
      <p:sp>
        <p:nvSpPr>
          <p:cNvPr id="12" name="TextBox 11">
            <a:extLst>
              <a:ext uri="{FF2B5EF4-FFF2-40B4-BE49-F238E27FC236}">
                <a16:creationId xmlns:a16="http://schemas.microsoft.com/office/drawing/2014/main" id="{4FC355EC-E542-ECA6-5C66-AB7BAB2897A1}"/>
              </a:ext>
            </a:extLst>
          </p:cNvPr>
          <p:cNvSpPr txBox="1"/>
          <p:nvPr/>
        </p:nvSpPr>
        <p:spPr>
          <a:xfrm rot="17617695">
            <a:off x="3191467" y="1398102"/>
            <a:ext cx="820995" cy="307777"/>
          </a:xfrm>
          <a:prstGeom prst="rect">
            <a:avLst/>
          </a:prstGeom>
          <a:noFill/>
        </p:spPr>
        <p:txBody>
          <a:bodyPr wrap="square" rtlCol="0">
            <a:spAutoFit/>
          </a:bodyPr>
          <a:lstStyle/>
          <a:p>
            <a:pPr defTabSz="914400" fontAlgn="auto">
              <a:spcBef>
                <a:spcPts val="0"/>
              </a:spcBef>
              <a:spcAft>
                <a:spcPts val="0"/>
              </a:spcAft>
            </a:pPr>
            <a:r>
              <a:rPr lang="en-US" sz="1400" b="1" dirty="0">
                <a:solidFill>
                  <a:prstClr val="black"/>
                </a:solidFill>
                <a:latin typeface="Calibri" panose="020F0502020204030204"/>
                <a:cs typeface="Symbol" charset="2"/>
              </a:rPr>
              <a:t>Vector</a:t>
            </a:r>
            <a:endParaRPr lang="en-US" sz="1400" b="1" dirty="0">
              <a:solidFill>
                <a:prstClr val="black"/>
              </a:solidFill>
              <a:latin typeface="Calibri Light" panose="020F0302020204030204"/>
              <a:cs typeface="Symbol" charset="2"/>
            </a:endParaRPr>
          </a:p>
        </p:txBody>
      </p:sp>
      <p:sp>
        <p:nvSpPr>
          <p:cNvPr id="13" name="TextBox 12">
            <a:extLst>
              <a:ext uri="{FF2B5EF4-FFF2-40B4-BE49-F238E27FC236}">
                <a16:creationId xmlns:a16="http://schemas.microsoft.com/office/drawing/2014/main" id="{AF3999C7-0224-4299-3702-B9EB80FAF326}"/>
              </a:ext>
            </a:extLst>
          </p:cNvPr>
          <p:cNvSpPr txBox="1"/>
          <p:nvPr/>
        </p:nvSpPr>
        <p:spPr>
          <a:xfrm>
            <a:off x="917698" y="340556"/>
            <a:ext cx="7670882" cy="369332"/>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Calibri" panose="020F0502020204030204"/>
                <a:cs typeface="+mn-cs"/>
              </a:rPr>
              <a:t>Diagnostic Restriction Enzyme DNA Digests of 8 Ligation Reaction Transformants </a:t>
            </a:r>
            <a:endParaRPr lang="en-US" i="1" dirty="0">
              <a:solidFill>
                <a:prstClr val="black"/>
              </a:solidFill>
              <a:latin typeface="Calibri" panose="020F0502020204030204"/>
              <a:cs typeface="+mn-cs"/>
            </a:endParaRPr>
          </a:p>
        </p:txBody>
      </p:sp>
      <p:sp>
        <p:nvSpPr>
          <p:cNvPr id="14" name="TextBox 13">
            <a:extLst>
              <a:ext uri="{FF2B5EF4-FFF2-40B4-BE49-F238E27FC236}">
                <a16:creationId xmlns:a16="http://schemas.microsoft.com/office/drawing/2014/main" id="{3E8CC419-6054-FFFF-B45F-DDF1CCD40C73}"/>
              </a:ext>
            </a:extLst>
          </p:cNvPr>
          <p:cNvSpPr txBox="1"/>
          <p:nvPr/>
        </p:nvSpPr>
        <p:spPr>
          <a:xfrm>
            <a:off x="6368090" y="1838379"/>
            <a:ext cx="720262" cy="276999"/>
          </a:xfrm>
          <a:prstGeom prst="rect">
            <a:avLst/>
          </a:prstGeom>
          <a:noFill/>
        </p:spPr>
        <p:txBody>
          <a:bodyPr wrap="none" rtlCol="0">
            <a:spAutoFit/>
          </a:bodyPr>
          <a:lstStyle/>
          <a:p>
            <a:r>
              <a:rPr lang="en-US" sz="1200" b="1" dirty="0"/>
              <a:t>Cathode</a:t>
            </a:r>
          </a:p>
        </p:txBody>
      </p:sp>
      <p:sp>
        <p:nvSpPr>
          <p:cNvPr id="15" name="TextBox 14">
            <a:extLst>
              <a:ext uri="{FF2B5EF4-FFF2-40B4-BE49-F238E27FC236}">
                <a16:creationId xmlns:a16="http://schemas.microsoft.com/office/drawing/2014/main" id="{1FDBB394-593F-80B0-0D45-1AB6C7A7DD1C}"/>
              </a:ext>
            </a:extLst>
          </p:cNvPr>
          <p:cNvSpPr txBox="1"/>
          <p:nvPr/>
        </p:nvSpPr>
        <p:spPr>
          <a:xfrm>
            <a:off x="6368090" y="6044619"/>
            <a:ext cx="604653" cy="276999"/>
          </a:xfrm>
          <a:prstGeom prst="rect">
            <a:avLst/>
          </a:prstGeom>
          <a:noFill/>
        </p:spPr>
        <p:txBody>
          <a:bodyPr wrap="none" rtlCol="0">
            <a:spAutoFit/>
          </a:bodyPr>
          <a:lstStyle/>
          <a:p>
            <a:r>
              <a:rPr lang="en-US" sz="1200" b="1" dirty="0"/>
              <a:t>Anode</a:t>
            </a:r>
          </a:p>
        </p:txBody>
      </p:sp>
    </p:spTree>
    <p:extLst>
      <p:ext uri="{BB962C8B-B14F-4D97-AF65-F5344CB8AC3E}">
        <p14:creationId xmlns:p14="http://schemas.microsoft.com/office/powerpoint/2010/main" val="2413826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0" y="6553200"/>
            <a:ext cx="9067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100"/>
              <a:t>Figure 8-40 </a:t>
            </a:r>
            <a:r>
              <a:rPr lang="en-US" altLang="en-US" sz="1100" i="1"/>
              <a:t> Molecular Biology of the Cell</a:t>
            </a:r>
            <a:r>
              <a:rPr lang="en-US" altLang="en-US" sz="1100"/>
              <a:t> (© Garland Science 2008)</a:t>
            </a:r>
          </a:p>
        </p:txBody>
      </p:sp>
      <p:sp>
        <p:nvSpPr>
          <p:cNvPr id="19459" name="TextBox 3"/>
          <p:cNvSpPr txBox="1">
            <a:spLocks noChangeArrowheads="1"/>
          </p:cNvSpPr>
          <p:nvPr/>
        </p:nvSpPr>
        <p:spPr bwMode="auto">
          <a:xfrm>
            <a:off x="381000" y="12319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2400" dirty="0">
                <a:latin typeface="Arial" pitchFamily="34" charset="0"/>
              </a:rPr>
              <a:t>Recombinant plasmid is introduced into </a:t>
            </a:r>
            <a:r>
              <a:rPr lang="en-US" altLang="en-US" sz="2400" b="1" dirty="0">
                <a:latin typeface="Arial" pitchFamily="34" charset="0"/>
              </a:rPr>
              <a:t>BL21 </a:t>
            </a:r>
            <a:r>
              <a:rPr lang="en-US" altLang="en-US" sz="2400" dirty="0">
                <a:latin typeface="Arial" pitchFamily="34" charset="0"/>
              </a:rPr>
              <a:t>bacterial cells. Plasmid copy number amplifies as cells grow. </a:t>
            </a:r>
          </a:p>
        </p:txBody>
      </p:sp>
      <p:grpSp>
        <p:nvGrpSpPr>
          <p:cNvPr id="19460" name="Group 5"/>
          <p:cNvGrpSpPr>
            <a:grpSpLocks/>
          </p:cNvGrpSpPr>
          <p:nvPr/>
        </p:nvGrpSpPr>
        <p:grpSpPr bwMode="auto">
          <a:xfrm>
            <a:off x="381000" y="2443163"/>
            <a:ext cx="8250238" cy="4110037"/>
            <a:chOff x="893763" y="2001838"/>
            <a:chExt cx="8250237" cy="4109283"/>
          </a:xfrm>
        </p:grpSpPr>
        <p:pic>
          <p:nvPicPr>
            <p:cNvPr id="19462" name="Picture 4" descr="figure 8-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63" y="2001838"/>
              <a:ext cx="7643812"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6"/>
            <p:cNvSpPr txBox="1">
              <a:spLocks noChangeArrowheads="1"/>
            </p:cNvSpPr>
            <p:nvPr/>
          </p:nvSpPr>
          <p:spPr bwMode="auto">
            <a:xfrm>
              <a:off x="6324600" y="2971800"/>
              <a:ext cx="2819400" cy="31393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1"/>
                <a:t>Bacteria are induced to express recombinant</a:t>
              </a:r>
            </a:p>
            <a:p>
              <a:r>
                <a:rPr lang="en-US" altLang="en-US" b="1"/>
                <a:t>AAL protein to high levels</a:t>
              </a:r>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a:p>
          </p:txBody>
        </p:sp>
      </p:grpSp>
      <p:sp>
        <p:nvSpPr>
          <p:cNvPr id="8" name="Title 4"/>
          <p:cNvSpPr txBox="1">
            <a:spLocks/>
          </p:cNvSpPr>
          <p:nvPr/>
        </p:nvSpPr>
        <p:spPr>
          <a:xfrm>
            <a:off x="381000" y="88900"/>
            <a:ext cx="8229600" cy="1143000"/>
          </a:xfrm>
          <a:prstGeom prst="rect">
            <a:avLst/>
          </a:prstGeom>
        </p:spPr>
        <p:txBody>
          <a:bodyPr anchor="ctr">
            <a:normAutofit/>
          </a:bodyPr>
          <a:lstStyle/>
          <a:p>
            <a:pPr algn="ctr" fontAlgn="auto">
              <a:spcAft>
                <a:spcPts val="0"/>
              </a:spcAft>
              <a:defRPr/>
            </a:pPr>
            <a:r>
              <a:rPr lang="en-US" sz="3200">
                <a:latin typeface="+mj-lt"/>
                <a:ea typeface="+mj-ea"/>
                <a:cs typeface="+mj-cs"/>
              </a:rPr>
              <a:t>STEP 2:Induced expression of recombinant AAL</a:t>
            </a:r>
            <a:endParaRPr lang="en-US" sz="3200" dirty="0">
              <a:latin typeface="+mj-lt"/>
              <a:ea typeface="+mj-ea"/>
              <a:cs typeface="+mj-cs"/>
            </a:endParaRPr>
          </a:p>
        </p:txBody>
      </p:sp>
      <p:sp>
        <p:nvSpPr>
          <p:cNvPr id="4" name="Slide Number Placeholder 3">
            <a:extLst>
              <a:ext uri="{FF2B5EF4-FFF2-40B4-BE49-F238E27FC236}">
                <a16:creationId xmlns:a16="http://schemas.microsoft.com/office/drawing/2014/main" id="{50BA587E-E7D8-4494-9708-42925C81AFCB}"/>
              </a:ext>
            </a:extLst>
          </p:cNvPr>
          <p:cNvSpPr>
            <a:spLocks noGrp="1"/>
          </p:cNvSpPr>
          <p:nvPr>
            <p:ph type="sldNum" sz="quarter" idx="12"/>
          </p:nvPr>
        </p:nvSpPr>
        <p:spPr/>
        <p:txBody>
          <a:bodyPr/>
          <a:lstStyle/>
          <a:p>
            <a:pPr>
              <a:defRPr/>
            </a:pPr>
            <a:fld id="{EEA3C798-F265-4BEB-B5ED-E4CBE5548EC6}" type="slidenum">
              <a:rPr lang="en-US" smtClean="0"/>
              <a:pPr>
                <a:defRPr/>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35D5FE-5F4F-44FB-A56D-8716F34517A7}"/>
              </a:ext>
            </a:extLst>
          </p:cNvPr>
          <p:cNvSpPr>
            <a:spLocks noGrp="1"/>
          </p:cNvSpPr>
          <p:nvPr>
            <p:ph type="sldNum" sz="quarter" idx="12"/>
          </p:nvPr>
        </p:nvSpPr>
        <p:spPr/>
        <p:txBody>
          <a:bodyPr/>
          <a:lstStyle/>
          <a:p>
            <a:pPr>
              <a:defRPr/>
            </a:pPr>
            <a:fld id="{EEA3C798-F265-4BEB-B5ED-E4CBE5548EC6}" type="slidenum">
              <a:rPr lang="en-US" smtClean="0"/>
              <a:pPr>
                <a:defRPr/>
              </a:pPr>
              <a:t>36</a:t>
            </a:fld>
            <a:endParaRPr lang="en-US"/>
          </a:p>
        </p:txBody>
      </p:sp>
      <p:grpSp>
        <p:nvGrpSpPr>
          <p:cNvPr id="7" name="Group 6">
            <a:extLst>
              <a:ext uri="{FF2B5EF4-FFF2-40B4-BE49-F238E27FC236}">
                <a16:creationId xmlns:a16="http://schemas.microsoft.com/office/drawing/2014/main" id="{A8E8750C-2348-7532-24B3-CDEED2234FE6}"/>
              </a:ext>
            </a:extLst>
          </p:cNvPr>
          <p:cNvGrpSpPr/>
          <p:nvPr/>
        </p:nvGrpSpPr>
        <p:grpSpPr>
          <a:xfrm>
            <a:off x="239473" y="576470"/>
            <a:ext cx="8620442" cy="5394117"/>
            <a:chOff x="239473" y="576470"/>
            <a:chExt cx="8620442" cy="5394117"/>
          </a:xfrm>
        </p:grpSpPr>
        <p:pic>
          <p:nvPicPr>
            <p:cNvPr id="20482" name="Picture 4" descr="centdogt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473" y="896160"/>
              <a:ext cx="2926080" cy="405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6"/>
            <p:cNvGrpSpPr>
              <a:grpSpLocks/>
            </p:cNvGrpSpPr>
            <p:nvPr/>
          </p:nvGrpSpPr>
          <p:grpSpPr bwMode="auto">
            <a:xfrm>
              <a:off x="3165553" y="1617662"/>
              <a:ext cx="5694362" cy="4352925"/>
              <a:chOff x="2908300" y="533400"/>
              <a:chExt cx="5693930" cy="4352770"/>
            </a:xfrm>
          </p:grpSpPr>
          <p:pic>
            <p:nvPicPr>
              <p:cNvPr id="204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8300" y="533400"/>
                <a:ext cx="5693930" cy="401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6807200" y="4362950"/>
                <a:ext cx="16353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2800"/>
                  <a:t>Ribosome</a:t>
                </a:r>
              </a:p>
            </p:txBody>
          </p:sp>
        </p:grpSp>
        <p:sp>
          <p:nvSpPr>
            <p:cNvPr id="5" name="TextBox 4">
              <a:extLst>
                <a:ext uri="{FF2B5EF4-FFF2-40B4-BE49-F238E27FC236}">
                  <a16:creationId xmlns:a16="http://schemas.microsoft.com/office/drawing/2014/main" id="{EB7339C3-E04F-E466-A800-FEF1BEBB4D96}"/>
                </a:ext>
              </a:extLst>
            </p:cNvPr>
            <p:cNvSpPr txBox="1"/>
            <p:nvPr/>
          </p:nvSpPr>
          <p:spPr>
            <a:xfrm>
              <a:off x="4641574" y="576470"/>
              <a:ext cx="1475065" cy="369332"/>
            </a:xfrm>
            <a:prstGeom prst="rect">
              <a:avLst/>
            </a:prstGeom>
            <a:noFill/>
          </p:spPr>
          <p:txBody>
            <a:bodyPr wrap="square" rtlCol="0">
              <a:spAutoFit/>
            </a:bodyPr>
            <a:lstStyle/>
            <a:p>
              <a:endParaRPr lang="en-US" dirty="0"/>
            </a:p>
          </p:txBody>
        </p:sp>
        <p:sp>
          <p:nvSpPr>
            <p:cNvPr id="2" name="TextBox 2">
              <a:extLst>
                <a:ext uri="{FF2B5EF4-FFF2-40B4-BE49-F238E27FC236}">
                  <a16:creationId xmlns:a16="http://schemas.microsoft.com/office/drawing/2014/main" id="{D37FCE68-E882-CE2D-9C3F-1A4701BEC071}"/>
                </a:ext>
              </a:extLst>
            </p:cNvPr>
            <p:cNvSpPr txBox="1"/>
            <p:nvPr/>
          </p:nvSpPr>
          <p:spPr>
            <a:xfrm>
              <a:off x="2221069" y="820982"/>
              <a:ext cx="6111353"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Calibri"/>
                  <a:ea typeface="+mn-ea"/>
                  <a:cs typeface="+mn-cs"/>
                </a:rPr>
                <a:t>( ~19 – 20,000 protein coding genes; makes up only ~ 2% of the human genome) </a:t>
              </a:r>
            </a:p>
          </p:txBody>
        </p:sp>
        <p:pic>
          <p:nvPicPr>
            <p:cNvPr id="6" name="Picture 5">
              <a:extLst>
                <a:ext uri="{FF2B5EF4-FFF2-40B4-BE49-F238E27FC236}">
                  <a16:creationId xmlns:a16="http://schemas.microsoft.com/office/drawing/2014/main" id="{70005252-EF68-ECA0-13C5-D38AAB3573AE}"/>
                </a:ext>
              </a:extLst>
            </p:cNvPr>
            <p:cNvPicPr>
              <a:picLocks noChangeAspect="1"/>
            </p:cNvPicPr>
            <p:nvPr/>
          </p:nvPicPr>
          <p:blipFill>
            <a:blip r:embed="rId4"/>
            <a:stretch>
              <a:fillRect/>
            </a:stretch>
          </p:blipFill>
          <p:spPr>
            <a:xfrm>
              <a:off x="915140" y="2554402"/>
              <a:ext cx="365760" cy="370275"/>
            </a:xfrm>
            <a:prstGeom prst="rect">
              <a:avLst/>
            </a:prstGeom>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00906"/>
            <a:ext cx="883920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86169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itle 6"/>
          <p:cNvSpPr>
            <a:spLocks noGrp="1"/>
          </p:cNvSpPr>
          <p:nvPr>
            <p:ph type="title"/>
          </p:nvPr>
        </p:nvSpPr>
        <p:spPr>
          <a:xfrm>
            <a:off x="524107" y="117306"/>
            <a:ext cx="8229600" cy="868363"/>
          </a:xfrm>
        </p:spPr>
        <p:txBody>
          <a:bodyPr/>
          <a:lstStyle/>
          <a:p>
            <a:r>
              <a:rPr lang="en-US" altLang="en-US" sz="3600" dirty="0"/>
              <a:t>BL21 bacterial expression system</a:t>
            </a:r>
          </a:p>
        </p:txBody>
      </p:sp>
      <p:sp>
        <p:nvSpPr>
          <p:cNvPr id="21509" name="Rectangle 7"/>
          <p:cNvSpPr>
            <a:spLocks noChangeArrowheads="1"/>
          </p:cNvSpPr>
          <p:nvPr/>
        </p:nvSpPr>
        <p:spPr bwMode="auto">
          <a:xfrm>
            <a:off x="2885243" y="2406565"/>
            <a:ext cx="32806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3200" dirty="0">
                <a:latin typeface="Arial" pitchFamily="34" charset="0"/>
              </a:rPr>
              <a:t> </a:t>
            </a:r>
            <a:r>
              <a:rPr lang="en-US" altLang="en-US" sz="3200" dirty="0" err="1">
                <a:latin typeface="Arial" pitchFamily="34" charset="0"/>
              </a:rPr>
              <a:t>rAAL</a:t>
            </a:r>
            <a:r>
              <a:rPr lang="en-US" altLang="en-US" sz="3200" dirty="0">
                <a:latin typeface="Arial" pitchFamily="34" charset="0"/>
              </a:rPr>
              <a:t> </a:t>
            </a:r>
            <a:r>
              <a:rPr lang="en-US" altLang="en-US" sz="2800" dirty="0">
                <a:latin typeface="Arial" pitchFamily="34" charset="0"/>
              </a:rPr>
              <a:t>Protein</a:t>
            </a:r>
          </a:p>
          <a:p>
            <a:r>
              <a:rPr lang="en-US" altLang="en-US" sz="1600" dirty="0">
                <a:latin typeface="Arial" pitchFamily="34" charset="0"/>
              </a:rPr>
              <a:t>       (Molecular weight ~36 </a:t>
            </a:r>
            <a:r>
              <a:rPr lang="en-US" altLang="en-US" sz="1600" dirty="0" err="1">
                <a:latin typeface="Arial" pitchFamily="34" charset="0"/>
              </a:rPr>
              <a:t>kDa</a:t>
            </a:r>
            <a:r>
              <a:rPr lang="en-US" altLang="en-US" sz="1600" dirty="0">
                <a:latin typeface="Arial" pitchFamily="34" charset="0"/>
              </a:rPr>
              <a:t>)</a:t>
            </a:r>
          </a:p>
        </p:txBody>
      </p:sp>
      <p:sp>
        <p:nvSpPr>
          <p:cNvPr id="4" name="Slide Number Placeholder 3">
            <a:extLst>
              <a:ext uri="{FF2B5EF4-FFF2-40B4-BE49-F238E27FC236}">
                <a16:creationId xmlns:a16="http://schemas.microsoft.com/office/drawing/2014/main" id="{9C32B95F-CB5F-46C1-B7BC-1812819401F1}"/>
              </a:ext>
            </a:extLst>
          </p:cNvPr>
          <p:cNvSpPr>
            <a:spLocks noGrp="1"/>
          </p:cNvSpPr>
          <p:nvPr>
            <p:ph type="sldNum" sz="quarter" idx="12"/>
          </p:nvPr>
        </p:nvSpPr>
        <p:spPr/>
        <p:txBody>
          <a:bodyPr/>
          <a:lstStyle/>
          <a:p>
            <a:pPr>
              <a:defRPr/>
            </a:pPr>
            <a:fld id="{1465E028-8B1C-4B97-AD75-1F168FE89836}" type="slidenum">
              <a:rPr lang="en-US" smtClean="0"/>
              <a:pPr>
                <a:defRPr/>
              </a:pPr>
              <a:t>37</a:t>
            </a:fld>
            <a:endParaRPr lang="en-US"/>
          </a:p>
        </p:txBody>
      </p:sp>
      <p:sp>
        <p:nvSpPr>
          <p:cNvPr id="2" name="TextBox 1">
            <a:extLst>
              <a:ext uri="{FF2B5EF4-FFF2-40B4-BE49-F238E27FC236}">
                <a16:creationId xmlns:a16="http://schemas.microsoft.com/office/drawing/2014/main" id="{D3CF9D9E-9DF6-9B39-2D96-17403C57E508}"/>
              </a:ext>
            </a:extLst>
          </p:cNvPr>
          <p:cNvSpPr txBox="1"/>
          <p:nvPr/>
        </p:nvSpPr>
        <p:spPr>
          <a:xfrm>
            <a:off x="3522896" y="1577598"/>
            <a:ext cx="1116011" cy="369332"/>
          </a:xfrm>
          <a:prstGeom prst="rect">
            <a:avLst/>
          </a:prstGeom>
          <a:solidFill>
            <a:schemeClr val="bg1"/>
          </a:solidFill>
        </p:spPr>
        <p:txBody>
          <a:bodyPr wrap="square" rtlCol="0">
            <a:spAutoFit/>
          </a:bodyPr>
          <a:lstStyle/>
          <a:p>
            <a:r>
              <a:rPr lang="en-US" b="1" i="1" dirty="0">
                <a:solidFill>
                  <a:srgbClr val="FF0000"/>
                </a:solidFill>
                <a:highlight>
                  <a:srgbClr val="C0C0C0"/>
                </a:highlight>
              </a:rPr>
              <a:t>AAL Gene</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1168C23-35F1-0659-00D4-310BA9A8E246}"/>
                  </a:ext>
                </a:extLst>
              </p14:cNvPr>
              <p14:cNvContentPartPr/>
              <p14:nvPr/>
            </p14:nvContentPartPr>
            <p14:xfrm>
              <a:off x="3156471" y="1201812"/>
              <a:ext cx="1917000" cy="95732"/>
            </p14:xfrm>
          </p:contentPart>
        </mc:Choice>
        <mc:Fallback xmlns="">
          <p:pic>
            <p:nvPicPr>
              <p:cNvPr id="5" name="Ink 4">
                <a:extLst>
                  <a:ext uri="{FF2B5EF4-FFF2-40B4-BE49-F238E27FC236}">
                    <a16:creationId xmlns:a16="http://schemas.microsoft.com/office/drawing/2014/main" id="{11168C23-35F1-0659-00D4-310BA9A8E246}"/>
                  </a:ext>
                </a:extLst>
              </p:cNvPr>
              <p:cNvPicPr/>
              <p:nvPr/>
            </p:nvPicPr>
            <p:blipFill>
              <a:blip r:embed="rId5"/>
              <a:stretch>
                <a:fillRect/>
              </a:stretch>
            </p:blipFill>
            <p:spPr>
              <a:xfrm>
                <a:off x="3102831" y="1093436"/>
                <a:ext cx="2024640" cy="31212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4DF0981-BB04-DA17-A44A-4BD06234FFF9}"/>
                  </a:ext>
                </a:extLst>
              </p14:cNvPr>
              <p14:cNvContentPartPr/>
              <p14:nvPr/>
            </p14:nvContentPartPr>
            <p14:xfrm>
              <a:off x="3601405" y="1225932"/>
              <a:ext cx="360" cy="360"/>
            </p14:xfrm>
          </p:contentPart>
        </mc:Choice>
        <mc:Fallback xmlns="">
          <p:pic>
            <p:nvPicPr>
              <p:cNvPr id="6" name="Ink 5">
                <a:extLst>
                  <a:ext uri="{FF2B5EF4-FFF2-40B4-BE49-F238E27FC236}">
                    <a16:creationId xmlns:a16="http://schemas.microsoft.com/office/drawing/2014/main" id="{F4DF0981-BB04-DA17-A44A-4BD06234FFF9}"/>
                  </a:ext>
                </a:extLst>
              </p:cNvPr>
              <p:cNvPicPr/>
              <p:nvPr/>
            </p:nvPicPr>
            <p:blipFill>
              <a:blip r:embed="rId7"/>
              <a:stretch>
                <a:fillRect/>
              </a:stretch>
            </p:blipFill>
            <p:spPr>
              <a:xfrm>
                <a:off x="3547765" y="1118292"/>
                <a:ext cx="108000" cy="216000"/>
              </a:xfrm>
              <a:prstGeom prst="rect">
                <a:avLst/>
              </a:prstGeom>
            </p:spPr>
          </p:pic>
        </mc:Fallback>
      </mc:AlternateContent>
      <p:sp>
        <p:nvSpPr>
          <p:cNvPr id="14" name="Rectangle 13">
            <a:extLst>
              <a:ext uri="{FF2B5EF4-FFF2-40B4-BE49-F238E27FC236}">
                <a16:creationId xmlns:a16="http://schemas.microsoft.com/office/drawing/2014/main" id="{4BE1C8C4-3979-539C-5EC3-7129F5E3BDD5}"/>
              </a:ext>
            </a:extLst>
          </p:cNvPr>
          <p:cNvSpPr/>
          <p:nvPr/>
        </p:nvSpPr>
        <p:spPr>
          <a:xfrm>
            <a:off x="3206484" y="1121407"/>
            <a:ext cx="1816973" cy="2447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qph.ec.quoracdn.net/main-qimg-883e576dfe459d610f78541b96552b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67" y="1097580"/>
            <a:ext cx="7968392" cy="544133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6"/>
          <p:cNvSpPr>
            <a:spLocks noGrp="1"/>
          </p:cNvSpPr>
          <p:nvPr>
            <p:ph type="title"/>
          </p:nvPr>
        </p:nvSpPr>
        <p:spPr>
          <a:xfrm>
            <a:off x="543763" y="30994"/>
            <a:ext cx="8229600" cy="996779"/>
          </a:xfrm>
        </p:spPr>
        <p:txBody>
          <a:bodyPr/>
          <a:lstStyle/>
          <a:p>
            <a:r>
              <a:rPr lang="en-US" altLang="en-US" sz="3600" dirty="0"/>
              <a:t>T7 Induced bacterial expression system</a:t>
            </a:r>
            <a:br>
              <a:rPr lang="en-US" altLang="en-US" sz="3600" dirty="0"/>
            </a:br>
            <a:r>
              <a:rPr lang="en-US" altLang="en-US" sz="2400" dirty="0"/>
              <a:t>(</a:t>
            </a:r>
            <a:r>
              <a:rPr lang="en-US" sz="2400" dirty="0"/>
              <a:t>IPTG-dissociates the</a:t>
            </a:r>
            <a:r>
              <a:rPr lang="en-US" sz="2400" i="1" dirty="0"/>
              <a:t> lac </a:t>
            </a:r>
            <a:r>
              <a:rPr lang="en-US" sz="2400" dirty="0"/>
              <a:t>repressor to initiate gene expression)</a:t>
            </a:r>
            <a:endParaRPr lang="en-US" altLang="en-US" sz="2400" dirty="0"/>
          </a:p>
        </p:txBody>
      </p:sp>
      <p:sp>
        <p:nvSpPr>
          <p:cNvPr id="4" name="Slide Number Placeholder 3">
            <a:extLst>
              <a:ext uri="{FF2B5EF4-FFF2-40B4-BE49-F238E27FC236}">
                <a16:creationId xmlns:a16="http://schemas.microsoft.com/office/drawing/2014/main" id="{D61BD7EE-DDAE-4DC1-81A4-3541BE01E2AC}"/>
              </a:ext>
            </a:extLst>
          </p:cNvPr>
          <p:cNvSpPr>
            <a:spLocks noGrp="1"/>
          </p:cNvSpPr>
          <p:nvPr>
            <p:ph type="sldNum" sz="quarter" idx="12"/>
          </p:nvPr>
        </p:nvSpPr>
        <p:spPr/>
        <p:txBody>
          <a:bodyPr/>
          <a:lstStyle/>
          <a:p>
            <a:pPr>
              <a:defRPr/>
            </a:pPr>
            <a:fld id="{1465E028-8B1C-4B97-AD75-1F168FE89836}" type="slidenum">
              <a:rPr lang="en-US" smtClean="0"/>
              <a:pPr>
                <a:defRPr/>
              </a:pPr>
              <a:t>38</a:t>
            </a:fld>
            <a:endParaRPr lang="en-US"/>
          </a:p>
        </p:txBody>
      </p:sp>
      <p:sp>
        <p:nvSpPr>
          <p:cNvPr id="2" name="TextBox 1">
            <a:extLst>
              <a:ext uri="{FF2B5EF4-FFF2-40B4-BE49-F238E27FC236}">
                <a16:creationId xmlns:a16="http://schemas.microsoft.com/office/drawing/2014/main" id="{C78CCF9C-0F83-6263-0E4B-CEE7744564F8}"/>
              </a:ext>
            </a:extLst>
          </p:cNvPr>
          <p:cNvSpPr txBox="1"/>
          <p:nvPr/>
        </p:nvSpPr>
        <p:spPr>
          <a:xfrm>
            <a:off x="6553200" y="3954710"/>
            <a:ext cx="1794095" cy="548640"/>
          </a:xfrm>
          <a:prstGeom prst="rect">
            <a:avLst/>
          </a:prstGeom>
          <a:noFill/>
        </p:spPr>
        <p:txBody>
          <a:bodyPr wrap="square" rtlCol="0">
            <a:spAutoFit/>
          </a:bodyPr>
          <a:lstStyle/>
          <a:p>
            <a:r>
              <a:rPr lang="en-US" sz="2800" dirty="0">
                <a:highlight>
                  <a:srgbClr val="C0C0C0"/>
                </a:highlight>
              </a:rPr>
              <a:t>pQE-T7.2</a:t>
            </a:r>
          </a:p>
        </p:txBody>
      </p:sp>
      <p:sp>
        <p:nvSpPr>
          <p:cNvPr id="3" name="TextBox 2">
            <a:extLst>
              <a:ext uri="{FF2B5EF4-FFF2-40B4-BE49-F238E27FC236}">
                <a16:creationId xmlns:a16="http://schemas.microsoft.com/office/drawing/2014/main" id="{FAB08E25-7978-43B6-19B1-3C6D9D463A7B}"/>
              </a:ext>
            </a:extLst>
          </p:cNvPr>
          <p:cNvSpPr txBox="1"/>
          <p:nvPr/>
        </p:nvSpPr>
        <p:spPr>
          <a:xfrm>
            <a:off x="7379223" y="2101710"/>
            <a:ext cx="1263536" cy="369332"/>
          </a:xfrm>
          <a:prstGeom prst="rect">
            <a:avLst/>
          </a:prstGeom>
          <a:noFill/>
        </p:spPr>
        <p:txBody>
          <a:bodyPr wrap="square" rtlCol="0">
            <a:spAutoFit/>
          </a:bodyPr>
          <a:lstStyle/>
          <a:p>
            <a:r>
              <a:rPr lang="en-US" b="1" dirty="0">
                <a:solidFill>
                  <a:srgbClr val="FF0000"/>
                </a:solidFill>
                <a:highlight>
                  <a:srgbClr val="C0C0C0"/>
                </a:highlight>
              </a:rPr>
              <a:t>AAL  gene</a:t>
            </a:r>
          </a:p>
        </p:txBody>
      </p:sp>
      <p:pic>
        <p:nvPicPr>
          <p:cNvPr id="3074" name="Picture 2">
            <a:extLst>
              <a:ext uri="{FF2B5EF4-FFF2-40B4-BE49-F238E27FC236}">
                <a16:creationId xmlns:a16="http://schemas.microsoft.com/office/drawing/2014/main" id="{799CDD04-CBA5-66EC-483F-C0AE5B2C3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763" y="1237194"/>
            <a:ext cx="111760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569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3600" dirty="0">
                <a:latin typeface="Arial"/>
                <a:cs typeface="Arial"/>
              </a:rPr>
              <a:t>STEP 3: Protein extraction and purification</a:t>
            </a:r>
          </a:p>
        </p:txBody>
      </p:sp>
      <p:pic>
        <p:nvPicPr>
          <p:cNvPr id="23555" name="Picture 2" descr="thumbnail.aspx.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81200"/>
            <a:ext cx="3717925" cy="27892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6" name="Rectangle 3"/>
          <p:cNvSpPr>
            <a:spLocks noChangeArrowheads="1"/>
          </p:cNvSpPr>
          <p:nvPr/>
        </p:nvSpPr>
        <p:spPr bwMode="auto">
          <a:xfrm>
            <a:off x="2801938" y="5334000"/>
            <a:ext cx="3506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latin typeface="Arial" pitchFamily="34" charset="0"/>
              </a:rPr>
              <a:t>Pellet bacterial cells from culture</a:t>
            </a:r>
            <a:endParaRPr lang="en-US" altLang="en-US"/>
          </a:p>
        </p:txBody>
      </p:sp>
      <p:sp>
        <p:nvSpPr>
          <p:cNvPr id="5" name="Slide Number Placeholder 4">
            <a:extLst>
              <a:ext uri="{FF2B5EF4-FFF2-40B4-BE49-F238E27FC236}">
                <a16:creationId xmlns:a16="http://schemas.microsoft.com/office/drawing/2014/main" id="{85E833F5-7740-44A2-89FE-48F624C32AF4}"/>
              </a:ext>
            </a:extLst>
          </p:cNvPr>
          <p:cNvSpPr>
            <a:spLocks noGrp="1"/>
          </p:cNvSpPr>
          <p:nvPr>
            <p:ph type="sldNum" sz="quarter" idx="12"/>
          </p:nvPr>
        </p:nvSpPr>
        <p:spPr/>
        <p:txBody>
          <a:bodyPr/>
          <a:lstStyle/>
          <a:p>
            <a:pPr>
              <a:defRPr/>
            </a:pPr>
            <a:fld id="{1465E028-8B1C-4B97-AD75-1F168FE89836}" type="slidenum">
              <a:rPr lang="en-US" smtClean="0"/>
              <a:pPr>
                <a:defRPr/>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9FBE22-F84C-499A-8D5E-6411F81DF3A9}"/>
              </a:ext>
            </a:extLst>
          </p:cNvPr>
          <p:cNvSpPr>
            <a:spLocks noGrp="1"/>
          </p:cNvSpPr>
          <p:nvPr>
            <p:ph type="title"/>
          </p:nvPr>
        </p:nvSpPr>
        <p:spPr>
          <a:xfrm>
            <a:off x="457200" y="274638"/>
            <a:ext cx="8229600" cy="1143000"/>
          </a:xfrm>
        </p:spPr>
        <p:txBody>
          <a:bodyPr/>
          <a:lstStyle/>
          <a:p>
            <a:r>
              <a:rPr lang="en-US" sz="2800" b="1" dirty="0"/>
              <a:t>Glycoproteins can be membrane bound or secreted</a:t>
            </a:r>
          </a:p>
        </p:txBody>
      </p:sp>
      <p:pic>
        <p:nvPicPr>
          <p:cNvPr id="3" name="Picture 2" descr="A close up of a device&#10;&#10;Description automatically generated">
            <a:extLst>
              <a:ext uri="{FF2B5EF4-FFF2-40B4-BE49-F238E27FC236}">
                <a16:creationId xmlns:a16="http://schemas.microsoft.com/office/drawing/2014/main" id="{FAAA17C1-0654-4992-86F1-9049F63EC339}"/>
              </a:ext>
            </a:extLst>
          </p:cNvPr>
          <p:cNvPicPr>
            <a:picLocks noChangeAspect="1"/>
          </p:cNvPicPr>
          <p:nvPr/>
        </p:nvPicPr>
        <p:blipFill>
          <a:blip r:embed="rId2"/>
          <a:stretch>
            <a:fillRect/>
          </a:stretch>
        </p:blipFill>
        <p:spPr>
          <a:xfrm>
            <a:off x="929557" y="1838325"/>
            <a:ext cx="7475386" cy="5120640"/>
          </a:xfrm>
          <a:prstGeom prst="rect">
            <a:avLst/>
          </a:prstGeom>
          <a:noFill/>
        </p:spPr>
      </p:pic>
      <p:sp>
        <p:nvSpPr>
          <p:cNvPr id="5" name="Slide Number Placeholder 4">
            <a:extLst>
              <a:ext uri="{FF2B5EF4-FFF2-40B4-BE49-F238E27FC236}">
                <a16:creationId xmlns:a16="http://schemas.microsoft.com/office/drawing/2014/main" id="{0B2EE375-34ED-4145-A65D-D580ACE66157}"/>
              </a:ext>
            </a:extLst>
          </p:cNvPr>
          <p:cNvSpPr>
            <a:spLocks noGrp="1"/>
          </p:cNvSpPr>
          <p:nvPr>
            <p:ph type="sldNum" sz="quarter" idx="12"/>
          </p:nvPr>
        </p:nvSpPr>
        <p:spPr/>
        <p:txBody>
          <a:bodyPr/>
          <a:lstStyle/>
          <a:p>
            <a:pPr>
              <a:defRPr/>
            </a:pPr>
            <a:fld id="{2183CC58-EAB1-4747-A5E7-7E701D7D232C}" type="slidenum">
              <a:rPr lang="en-US" smtClean="0"/>
              <a:pPr>
                <a:defRPr/>
              </a:pPr>
              <a:t>4</a:t>
            </a:fld>
            <a:endParaRPr lang="en-US"/>
          </a:p>
        </p:txBody>
      </p:sp>
    </p:spTree>
    <p:extLst>
      <p:ext uri="{BB962C8B-B14F-4D97-AF65-F5344CB8AC3E}">
        <p14:creationId xmlns:p14="http://schemas.microsoft.com/office/powerpoint/2010/main" val="301211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AL_10X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41" y="3809760"/>
            <a:ext cx="2926080" cy="2926080"/>
          </a:xfrm>
          <a:prstGeom prst="rect">
            <a:avLst/>
          </a:prstGeom>
        </p:spPr>
      </p:pic>
      <p:pic>
        <p:nvPicPr>
          <p:cNvPr id="9" name="Picture 8" descr="AAL_10X_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042" y="3809760"/>
            <a:ext cx="2926080" cy="2926080"/>
          </a:xfrm>
          <a:prstGeom prst="rect">
            <a:avLst/>
          </a:prstGeom>
        </p:spPr>
      </p:pic>
      <p:sp>
        <p:nvSpPr>
          <p:cNvPr id="10" name="Title 1"/>
          <p:cNvSpPr txBox="1">
            <a:spLocks/>
          </p:cNvSpPr>
          <p:nvPr/>
        </p:nvSpPr>
        <p:spPr>
          <a:xfrm>
            <a:off x="49841" y="-462208"/>
            <a:ext cx="9094159"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AAL monomer with 10X poly-His tail</a:t>
            </a:r>
          </a:p>
        </p:txBody>
      </p:sp>
      <p:pic>
        <p:nvPicPr>
          <p:cNvPr id="11" name="Picture 10" descr="AAL_mono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41" y="667936"/>
            <a:ext cx="2926080" cy="2926080"/>
          </a:xfrm>
          <a:prstGeom prst="rect">
            <a:avLst/>
          </a:prstGeom>
        </p:spPr>
      </p:pic>
      <p:pic>
        <p:nvPicPr>
          <p:cNvPr id="12" name="Picture 11" descr="AAL_mon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5042" y="667936"/>
            <a:ext cx="2926080" cy="2926080"/>
          </a:xfrm>
          <a:prstGeom prst="rect">
            <a:avLst/>
          </a:prstGeom>
        </p:spPr>
      </p:pic>
      <p:sp>
        <p:nvSpPr>
          <p:cNvPr id="13" name="TextBox 12">
            <a:extLst>
              <a:ext uri="{FF2B5EF4-FFF2-40B4-BE49-F238E27FC236}">
                <a16:creationId xmlns:a16="http://schemas.microsoft.com/office/drawing/2014/main" id="{6D9EF514-70B3-D9CE-9B8F-FB8551903FB4}"/>
              </a:ext>
            </a:extLst>
          </p:cNvPr>
          <p:cNvSpPr txBox="1"/>
          <p:nvPr/>
        </p:nvSpPr>
        <p:spPr>
          <a:xfrm>
            <a:off x="3933254" y="5250868"/>
            <a:ext cx="1364279" cy="276999"/>
          </a:xfrm>
          <a:prstGeom prst="rect">
            <a:avLst/>
          </a:prstGeom>
          <a:noFill/>
        </p:spPr>
        <p:txBody>
          <a:bodyPr wrap="square">
            <a:spAutoFit/>
          </a:bodyPr>
          <a:lstStyle/>
          <a:p>
            <a:r>
              <a:rPr lang="en-US" sz="1200" b="1" dirty="0"/>
              <a:t>10X Histidine Tag</a:t>
            </a:r>
          </a:p>
        </p:txBody>
      </p:sp>
      <p:cxnSp>
        <p:nvCxnSpPr>
          <p:cNvPr id="5" name="Straight Arrow Connector 4">
            <a:extLst>
              <a:ext uri="{FF2B5EF4-FFF2-40B4-BE49-F238E27FC236}">
                <a16:creationId xmlns:a16="http://schemas.microsoft.com/office/drawing/2014/main" id="{A8710B9F-D056-2F28-6E28-E9F2952CD53A}"/>
              </a:ext>
            </a:extLst>
          </p:cNvPr>
          <p:cNvCxnSpPr>
            <a:cxnSpLocks/>
          </p:cNvCxnSpPr>
          <p:nvPr/>
        </p:nvCxnSpPr>
        <p:spPr>
          <a:xfrm flipV="1">
            <a:off x="4112882" y="4838580"/>
            <a:ext cx="908999" cy="387179"/>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8BE30425-F494-7E94-8499-B92ED4478786}"/>
              </a:ext>
            </a:extLst>
          </p:cNvPr>
          <p:cNvSpPr txBox="1"/>
          <p:nvPr/>
        </p:nvSpPr>
        <p:spPr>
          <a:xfrm>
            <a:off x="3624760" y="2653438"/>
            <a:ext cx="2677521" cy="369332"/>
          </a:xfrm>
          <a:prstGeom prst="rect">
            <a:avLst/>
          </a:prstGeom>
          <a:noFill/>
        </p:spPr>
        <p:txBody>
          <a:bodyPr wrap="square">
            <a:spAutoFit/>
          </a:bodyPr>
          <a:lstStyle/>
          <a:p>
            <a:r>
              <a:rPr lang="en-US" sz="1800" b="1" dirty="0"/>
              <a:t> </a:t>
            </a:r>
            <a:endParaRPr lang="en-US" dirty="0"/>
          </a:p>
        </p:txBody>
      </p:sp>
      <p:sp>
        <p:nvSpPr>
          <p:cNvPr id="17" name="TextBox 16">
            <a:extLst>
              <a:ext uri="{FF2B5EF4-FFF2-40B4-BE49-F238E27FC236}">
                <a16:creationId xmlns:a16="http://schemas.microsoft.com/office/drawing/2014/main" id="{F5A3E159-D09E-053E-068F-9997A11C5350}"/>
              </a:ext>
            </a:extLst>
          </p:cNvPr>
          <p:cNvSpPr txBox="1"/>
          <p:nvPr/>
        </p:nvSpPr>
        <p:spPr>
          <a:xfrm>
            <a:off x="3933254" y="2023917"/>
            <a:ext cx="1364279" cy="276999"/>
          </a:xfrm>
          <a:prstGeom prst="rect">
            <a:avLst/>
          </a:prstGeom>
          <a:noFill/>
        </p:spPr>
        <p:txBody>
          <a:bodyPr wrap="square">
            <a:spAutoFit/>
          </a:bodyPr>
          <a:lstStyle/>
          <a:p>
            <a:r>
              <a:rPr lang="en-US" sz="1200" b="1" dirty="0"/>
              <a:t> No Histidine Tag</a:t>
            </a:r>
          </a:p>
        </p:txBody>
      </p:sp>
    </p:spTree>
    <p:extLst>
      <p:ext uri="{BB962C8B-B14F-4D97-AF65-F5344CB8AC3E}">
        <p14:creationId xmlns:p14="http://schemas.microsoft.com/office/powerpoint/2010/main" val="172225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868363"/>
            <a:ext cx="7505700" cy="598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0" y="274638"/>
            <a:ext cx="8991600" cy="1143000"/>
          </a:xfrm>
        </p:spPr>
        <p:txBody>
          <a:bodyPr rtlCol="0">
            <a:normAutofit fontScale="90000"/>
          </a:bodyPr>
          <a:lstStyle/>
          <a:p>
            <a:pPr fontAlgn="auto">
              <a:spcAft>
                <a:spcPts val="0"/>
              </a:spcAft>
              <a:defRPr/>
            </a:pPr>
            <a:r>
              <a:rPr lang="en-US" sz="2667" dirty="0">
                <a:latin typeface="Arial"/>
                <a:cs typeface="Arial"/>
              </a:rPr>
              <a:t>IMAC Purification of recombinant His tagged AAL protein</a:t>
            </a:r>
            <a:br>
              <a:rPr lang="en-US" sz="2222" dirty="0">
                <a:latin typeface="Arial"/>
                <a:cs typeface="Arial"/>
              </a:rPr>
            </a:br>
            <a:r>
              <a:rPr lang="en-US" sz="2222" dirty="0">
                <a:latin typeface="Arial"/>
                <a:cs typeface="Arial"/>
              </a:rPr>
              <a:t>(note: amino acid histidine (His) binds to nickel ions)</a:t>
            </a:r>
            <a:br>
              <a:rPr lang="en-US" dirty="0">
                <a:latin typeface="Arial"/>
                <a:cs typeface="Arial"/>
              </a:rPr>
            </a:br>
            <a:endParaRPr lang="en-US" dirty="0"/>
          </a:p>
        </p:txBody>
      </p:sp>
      <p:sp>
        <p:nvSpPr>
          <p:cNvPr id="24580" name="TextBox 3"/>
          <p:cNvSpPr txBox="1">
            <a:spLocks noChangeArrowheads="1"/>
          </p:cNvSpPr>
          <p:nvPr/>
        </p:nvSpPr>
        <p:spPr bwMode="auto">
          <a:xfrm>
            <a:off x="6604000" y="3365500"/>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2400"/>
              <a:t>rAAL protein</a:t>
            </a:r>
          </a:p>
        </p:txBody>
      </p:sp>
      <p:cxnSp>
        <p:nvCxnSpPr>
          <p:cNvPr id="6" name="Straight Arrow Connector 5"/>
          <p:cNvCxnSpPr/>
          <p:nvPr/>
        </p:nvCxnSpPr>
        <p:spPr>
          <a:xfrm rot="16200000" flipV="1">
            <a:off x="6483350" y="3124200"/>
            <a:ext cx="241300" cy="2413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4582" name="Group 10"/>
          <p:cNvGrpSpPr>
            <a:grpSpLocks/>
          </p:cNvGrpSpPr>
          <p:nvPr/>
        </p:nvGrpSpPr>
        <p:grpSpPr bwMode="auto">
          <a:xfrm>
            <a:off x="2247900" y="2019300"/>
            <a:ext cx="1354138" cy="800100"/>
            <a:chOff x="2247900" y="2019300"/>
            <a:chExt cx="1354044" cy="800100"/>
          </a:xfrm>
        </p:grpSpPr>
        <p:cxnSp>
          <p:nvCxnSpPr>
            <p:cNvPr id="8" name="Straight Arrow Connector 7"/>
            <p:cNvCxnSpPr/>
            <p:nvPr/>
          </p:nvCxnSpPr>
          <p:spPr>
            <a:xfrm>
              <a:off x="3060644" y="2552700"/>
              <a:ext cx="317478" cy="2667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584" name="TextBox 9"/>
            <p:cNvSpPr txBox="1">
              <a:spLocks noChangeArrowheads="1"/>
            </p:cNvSpPr>
            <p:nvPr/>
          </p:nvSpPr>
          <p:spPr bwMode="auto">
            <a:xfrm>
              <a:off x="2247900" y="2019300"/>
              <a:ext cx="1354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t>Histidine tag</a:t>
              </a:r>
            </a:p>
          </p:txBody>
        </p:sp>
      </p:grpSp>
      <p:sp>
        <p:nvSpPr>
          <p:cNvPr id="5" name="Slide Number Placeholder 4">
            <a:extLst>
              <a:ext uri="{FF2B5EF4-FFF2-40B4-BE49-F238E27FC236}">
                <a16:creationId xmlns:a16="http://schemas.microsoft.com/office/drawing/2014/main" id="{421791B8-AECA-45CB-9D76-3AE385CCD2DC}"/>
              </a:ext>
            </a:extLst>
          </p:cNvPr>
          <p:cNvSpPr>
            <a:spLocks noGrp="1"/>
          </p:cNvSpPr>
          <p:nvPr>
            <p:ph type="sldNum" sz="quarter" idx="12"/>
          </p:nvPr>
        </p:nvSpPr>
        <p:spPr/>
        <p:txBody>
          <a:bodyPr/>
          <a:lstStyle/>
          <a:p>
            <a:pPr>
              <a:defRPr/>
            </a:pPr>
            <a:fld id="{1465E028-8B1C-4B97-AD75-1F168FE89836}" type="slidenum">
              <a:rPr lang="en-US" smtClean="0"/>
              <a:pPr>
                <a:defRPr/>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Amino Acids</a:t>
            </a:r>
          </a:p>
        </p:txBody>
      </p:sp>
      <p:pic>
        <p:nvPicPr>
          <p:cNvPr id="7170" name="Picture 2" descr="C:\Users\PRomano\Desktop\amino bas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621" y="2036971"/>
            <a:ext cx="6473424" cy="393192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BEBDB43-7FA4-4C04-9C53-C8EC829B04AD}"/>
              </a:ext>
            </a:extLst>
          </p:cNvPr>
          <p:cNvSpPr>
            <a:spLocks noGrp="1"/>
          </p:cNvSpPr>
          <p:nvPr>
            <p:ph type="sldNum" sz="quarter" idx="12"/>
          </p:nvPr>
        </p:nvSpPr>
        <p:spPr/>
        <p:txBody>
          <a:bodyPr/>
          <a:lstStyle/>
          <a:p>
            <a:pPr>
              <a:defRPr/>
            </a:pPr>
            <a:fld id="{1465E028-8B1C-4B97-AD75-1F168FE89836}" type="slidenum">
              <a:rPr lang="en-US" smtClean="0"/>
              <a:pPr>
                <a:defRPr/>
              </a:pPr>
              <a:t>42</a:t>
            </a:fld>
            <a:endParaRPr lang="en-US"/>
          </a:p>
        </p:txBody>
      </p:sp>
    </p:spTree>
    <p:extLst>
      <p:ext uri="{BB962C8B-B14F-4D97-AF65-F5344CB8AC3E}">
        <p14:creationId xmlns:p14="http://schemas.microsoft.com/office/powerpoint/2010/main" val="188545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p:cNvSpPr txBox="1">
            <a:spLocks noChangeArrowheads="1"/>
          </p:cNvSpPr>
          <p:nvPr/>
        </p:nvSpPr>
        <p:spPr bwMode="auto">
          <a:xfrm>
            <a:off x="228600" y="45720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r>
              <a:rPr lang="en-US" altLang="en-US" sz="2400" dirty="0">
                <a:latin typeface="Arial" pitchFamily="34" charset="0"/>
              </a:rPr>
              <a:t>Addition of </a:t>
            </a:r>
            <a:r>
              <a:rPr lang="en-US" altLang="en-US" sz="2400" b="1" dirty="0">
                <a:latin typeface="Arial" pitchFamily="34" charset="0"/>
              </a:rPr>
              <a:t>high </a:t>
            </a:r>
            <a:r>
              <a:rPr lang="en-US" altLang="en-US" sz="2400" dirty="0">
                <a:latin typeface="Arial" pitchFamily="34" charset="0"/>
              </a:rPr>
              <a:t>concentrations of the chemical imidazole displaces the histidine tag from the nickel beads and elutes the </a:t>
            </a:r>
            <a:r>
              <a:rPr lang="en-US" altLang="en-US" sz="2400" dirty="0" err="1">
                <a:latin typeface="Arial" pitchFamily="34" charset="0"/>
              </a:rPr>
              <a:t>rAAL</a:t>
            </a:r>
            <a:r>
              <a:rPr lang="en-US" altLang="en-US" sz="2400" dirty="0">
                <a:latin typeface="Arial" pitchFamily="34" charset="0"/>
              </a:rPr>
              <a:t> protein by </a:t>
            </a:r>
            <a:r>
              <a:rPr lang="en-US" altLang="en-US" sz="2400" b="1" dirty="0">
                <a:latin typeface="Arial" pitchFamily="34" charset="0"/>
              </a:rPr>
              <a:t>mass action</a:t>
            </a:r>
          </a:p>
        </p:txBody>
      </p:sp>
      <p:grpSp>
        <p:nvGrpSpPr>
          <p:cNvPr id="25603" name="Group 5"/>
          <p:cNvGrpSpPr>
            <a:grpSpLocks/>
          </p:cNvGrpSpPr>
          <p:nvPr/>
        </p:nvGrpSpPr>
        <p:grpSpPr bwMode="auto">
          <a:xfrm>
            <a:off x="762000" y="2770188"/>
            <a:ext cx="7467600" cy="3124200"/>
            <a:chOff x="838200" y="1828800"/>
            <a:chExt cx="7467600" cy="3124200"/>
          </a:xfrm>
        </p:grpSpPr>
        <p:sp>
          <p:nvSpPr>
            <p:cNvPr id="7" name="Explosion 1 6"/>
            <p:cNvSpPr/>
            <p:nvPr/>
          </p:nvSpPr>
          <p:spPr>
            <a:xfrm>
              <a:off x="1676400" y="2743200"/>
              <a:ext cx="2209800" cy="2209800"/>
            </a:xfrm>
            <a:prstGeom prst="irregularSeal1">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urved Down Arrow 7"/>
            <p:cNvSpPr/>
            <p:nvPr/>
          </p:nvSpPr>
          <p:spPr>
            <a:xfrm>
              <a:off x="3200400" y="2862262"/>
              <a:ext cx="1905000" cy="5667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25609" name="Picture 6" descr="http://www.online-vitamins-guide.com/images/histidine.gif"/>
            <p:cNvPicPr>
              <a:picLocks noChangeAspect="1" noChangeArrowheads="1"/>
            </p:cNvPicPr>
            <p:nvPr/>
          </p:nvPicPr>
          <p:blipFill>
            <a:blip r:embed="rId2">
              <a:extLst>
                <a:ext uri="{28A0092B-C50C-407E-A947-70E740481C1C}">
                  <a14:useLocalDpi xmlns:a14="http://schemas.microsoft.com/office/drawing/2010/main" val="0"/>
                </a:ext>
              </a:extLst>
            </a:blip>
            <a:srcRect t="63681"/>
            <a:stretch>
              <a:fillRect/>
            </a:stretch>
          </p:blipFill>
          <p:spPr bwMode="auto">
            <a:xfrm>
              <a:off x="1905000" y="3429000"/>
              <a:ext cx="2133600" cy="89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Down Arrow 9"/>
            <p:cNvSpPr/>
            <p:nvPr/>
          </p:nvSpPr>
          <p:spPr>
            <a:xfrm rot="10800000">
              <a:off x="3276600" y="4267200"/>
              <a:ext cx="1828800" cy="56673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5611" name="TextBox 10"/>
            <p:cNvSpPr txBox="1">
              <a:spLocks noChangeArrowheads="1"/>
            </p:cNvSpPr>
            <p:nvPr/>
          </p:nvSpPr>
          <p:spPr bwMode="auto">
            <a:xfrm>
              <a:off x="838200" y="411480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t>Imidazole</a:t>
              </a:r>
            </a:p>
          </p:txBody>
        </p:sp>
        <p:pic>
          <p:nvPicPr>
            <p:cNvPr id="2561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76" r="21951" b="27962"/>
            <a:stretch>
              <a:fillRect/>
            </a:stretch>
          </p:blipFill>
          <p:spPr bwMode="auto">
            <a:xfrm>
              <a:off x="5029200" y="1828800"/>
              <a:ext cx="1981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6019800" y="2667000"/>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5614" name="Picture 6" descr="http://www.online-vitamins-guide.com/images/histidine.gif"/>
            <p:cNvPicPr>
              <a:picLocks noChangeAspect="1" noChangeArrowheads="1"/>
            </p:cNvPicPr>
            <p:nvPr/>
          </p:nvPicPr>
          <p:blipFill>
            <a:blip r:embed="rId2">
              <a:extLst>
                <a:ext uri="{28A0092B-C50C-407E-A947-70E740481C1C}">
                  <a14:useLocalDpi xmlns:a14="http://schemas.microsoft.com/office/drawing/2010/main" val="0"/>
                </a:ext>
              </a:extLst>
            </a:blip>
            <a:srcRect t="63681" r="21429"/>
            <a:stretch>
              <a:fillRect/>
            </a:stretch>
          </p:blipFill>
          <p:spPr bwMode="auto">
            <a:xfrm>
              <a:off x="4876800" y="3276600"/>
              <a:ext cx="1676400" cy="89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TextBox 14"/>
            <p:cNvSpPr txBox="1">
              <a:spLocks noChangeArrowheads="1"/>
            </p:cNvSpPr>
            <p:nvPr/>
          </p:nvSpPr>
          <p:spPr bwMode="auto">
            <a:xfrm>
              <a:off x="6781800" y="3657600"/>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t>Nickel</a:t>
              </a:r>
            </a:p>
          </p:txBody>
        </p:sp>
      </p:grpSp>
      <p:grpSp>
        <p:nvGrpSpPr>
          <p:cNvPr id="25604" name="Group 15"/>
          <p:cNvGrpSpPr>
            <a:grpSpLocks/>
          </p:cNvGrpSpPr>
          <p:nvPr/>
        </p:nvGrpSpPr>
        <p:grpSpPr bwMode="auto">
          <a:xfrm>
            <a:off x="4589463" y="2152650"/>
            <a:ext cx="2881312" cy="800100"/>
            <a:chOff x="2247900" y="2019300"/>
            <a:chExt cx="2881956" cy="800100"/>
          </a:xfrm>
        </p:grpSpPr>
        <p:cxnSp>
          <p:nvCxnSpPr>
            <p:cNvPr id="17" name="Straight Arrow Connector 16"/>
            <p:cNvCxnSpPr/>
            <p:nvPr/>
          </p:nvCxnSpPr>
          <p:spPr>
            <a:xfrm>
              <a:off x="3060882" y="2552700"/>
              <a:ext cx="317571" cy="2667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606" name="TextBox 17"/>
            <p:cNvSpPr txBox="1">
              <a:spLocks noChangeArrowheads="1"/>
            </p:cNvSpPr>
            <p:nvPr/>
          </p:nvSpPr>
          <p:spPr bwMode="auto">
            <a:xfrm>
              <a:off x="2247900" y="2019300"/>
              <a:ext cx="2881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t>Histidine tag on rAAL protein</a:t>
              </a:r>
            </a:p>
          </p:txBody>
        </p:sp>
      </p:grpSp>
      <p:sp>
        <p:nvSpPr>
          <p:cNvPr id="4" name="Slide Number Placeholder 3">
            <a:extLst>
              <a:ext uri="{FF2B5EF4-FFF2-40B4-BE49-F238E27FC236}">
                <a16:creationId xmlns:a16="http://schemas.microsoft.com/office/drawing/2014/main" id="{B4141AD4-377B-4942-8F51-57EBE6624756}"/>
              </a:ext>
            </a:extLst>
          </p:cNvPr>
          <p:cNvSpPr>
            <a:spLocks noGrp="1"/>
          </p:cNvSpPr>
          <p:nvPr>
            <p:ph type="sldNum" sz="quarter" idx="12"/>
          </p:nvPr>
        </p:nvSpPr>
        <p:spPr/>
        <p:txBody>
          <a:bodyPr/>
          <a:lstStyle/>
          <a:p>
            <a:pPr>
              <a:defRPr/>
            </a:pPr>
            <a:fld id="{EEA3C798-F265-4BEB-B5ED-E4CBE5548EC6}" type="slidenum">
              <a:rPr lang="en-US" smtClean="0"/>
              <a:pPr>
                <a:defRPr/>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4"/>
          <p:cNvSpPr txBox="1">
            <a:spLocks noChangeArrowheads="1"/>
          </p:cNvSpPr>
          <p:nvPr/>
        </p:nvSpPr>
        <p:spPr bwMode="auto">
          <a:xfrm>
            <a:off x="4660900" y="4656138"/>
            <a:ext cx="2273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600" b="1"/>
              <a:t>High imidazole buffer</a:t>
            </a:r>
          </a:p>
        </p:txBody>
      </p:sp>
      <p:sp>
        <p:nvSpPr>
          <p:cNvPr id="26627" name="TextBox 5"/>
          <p:cNvSpPr txBox="1">
            <a:spLocks noChangeArrowheads="1"/>
          </p:cNvSpPr>
          <p:nvPr/>
        </p:nvSpPr>
        <p:spPr bwMode="auto">
          <a:xfrm>
            <a:off x="4838700" y="3606800"/>
            <a:ext cx="2273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600" b="1"/>
              <a:t>Low imidazole buffer</a:t>
            </a:r>
          </a:p>
        </p:txBody>
      </p:sp>
      <p:grpSp>
        <p:nvGrpSpPr>
          <p:cNvPr id="26628" name="Group 9"/>
          <p:cNvGrpSpPr>
            <a:grpSpLocks/>
          </p:cNvGrpSpPr>
          <p:nvPr/>
        </p:nvGrpSpPr>
        <p:grpSpPr bwMode="auto">
          <a:xfrm>
            <a:off x="1895475" y="774700"/>
            <a:ext cx="5216525" cy="6083300"/>
            <a:chOff x="1895137" y="774700"/>
            <a:chExt cx="5216863" cy="6083300"/>
          </a:xfrm>
        </p:grpSpPr>
        <p:pic>
          <p:nvPicPr>
            <p:cNvPr id="266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5137" y="774700"/>
              <a:ext cx="5216863"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31937" y="6153150"/>
              <a:ext cx="2044832" cy="266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6629" name="TextBox 7"/>
          <p:cNvSpPr txBox="1">
            <a:spLocks noChangeArrowheads="1"/>
          </p:cNvSpPr>
          <p:nvPr/>
        </p:nvSpPr>
        <p:spPr bwMode="auto">
          <a:xfrm>
            <a:off x="587375" y="5499100"/>
            <a:ext cx="2616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600" b="1"/>
              <a:t>Purified His-tagged rAAL</a:t>
            </a:r>
          </a:p>
        </p:txBody>
      </p:sp>
      <p:sp>
        <p:nvSpPr>
          <p:cNvPr id="26630" name="TextBox 8"/>
          <p:cNvSpPr txBox="1">
            <a:spLocks noChangeArrowheads="1"/>
          </p:cNvSpPr>
          <p:nvPr/>
        </p:nvSpPr>
        <p:spPr bwMode="auto">
          <a:xfrm>
            <a:off x="1895475" y="133350"/>
            <a:ext cx="5438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dirty="0"/>
              <a:t>Procedure for purifying His-tagged (</a:t>
            </a:r>
            <a:r>
              <a:rPr lang="en-US" altLang="en-US" dirty="0">
                <a:solidFill>
                  <a:srgbClr val="FF0000"/>
                </a:solidFill>
              </a:rPr>
              <a:t>RED </a:t>
            </a:r>
            <a:r>
              <a:rPr lang="en-US" altLang="en-US" dirty="0"/>
              <a:t>dots) proteins</a:t>
            </a:r>
          </a:p>
          <a:p>
            <a:pPr algn="ctr"/>
            <a:r>
              <a:rPr lang="en-US" altLang="en-US" dirty="0"/>
              <a:t> from bacterial cell lysate using Ni-NTA spin columns</a:t>
            </a:r>
          </a:p>
        </p:txBody>
      </p:sp>
      <p:sp>
        <p:nvSpPr>
          <p:cNvPr id="4" name="Slide Number Placeholder 3">
            <a:extLst>
              <a:ext uri="{FF2B5EF4-FFF2-40B4-BE49-F238E27FC236}">
                <a16:creationId xmlns:a16="http://schemas.microsoft.com/office/drawing/2014/main" id="{245C38FA-36F9-4868-ADFC-F6C41F458F08}"/>
              </a:ext>
            </a:extLst>
          </p:cNvPr>
          <p:cNvSpPr>
            <a:spLocks noGrp="1"/>
          </p:cNvSpPr>
          <p:nvPr>
            <p:ph type="sldNum" sz="quarter" idx="12"/>
          </p:nvPr>
        </p:nvSpPr>
        <p:spPr/>
        <p:txBody>
          <a:bodyPr/>
          <a:lstStyle/>
          <a:p>
            <a:pPr>
              <a:defRPr/>
            </a:pPr>
            <a:fld id="{EEA3C798-F265-4BEB-B5ED-E4CBE5548EC6}" type="slidenum">
              <a:rPr lang="en-US" smtClean="0"/>
              <a:pPr>
                <a:defRPr/>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0"/>
            <a:ext cx="8229600" cy="774700"/>
          </a:xfrm>
        </p:spPr>
        <p:txBody>
          <a:bodyPr/>
          <a:lstStyle/>
          <a:p>
            <a:r>
              <a:rPr lang="en-US" altLang="en-US" sz="2400"/>
              <a:t>Evaluate rAAL fractionation using SDS-</a:t>
            </a:r>
            <a:r>
              <a:rPr lang="en-US" altLang="en-US" sz="2400" b="1"/>
              <a:t>PAGE </a:t>
            </a:r>
            <a:r>
              <a:rPr lang="en-US" altLang="en-US" sz="2400"/>
              <a:t>analysis</a:t>
            </a:r>
            <a:br>
              <a:rPr lang="en-US" altLang="en-US" sz="2400"/>
            </a:br>
            <a:r>
              <a:rPr lang="en-US" altLang="en-US" sz="2400"/>
              <a:t>(</a:t>
            </a:r>
            <a:r>
              <a:rPr lang="en-US" altLang="en-US" sz="2400" b="1"/>
              <a:t>P</a:t>
            </a:r>
            <a:r>
              <a:rPr lang="en-US" altLang="en-US" sz="2400"/>
              <a:t>oly </a:t>
            </a:r>
            <a:r>
              <a:rPr lang="en-US" altLang="en-US" sz="2400" b="1"/>
              <a:t>A</a:t>
            </a:r>
            <a:r>
              <a:rPr lang="en-US" altLang="en-US" sz="2400"/>
              <a:t>crylamide </a:t>
            </a:r>
            <a:r>
              <a:rPr lang="en-US" altLang="en-US" sz="2400" b="1"/>
              <a:t>G</a:t>
            </a:r>
            <a:r>
              <a:rPr lang="en-US" altLang="en-US" sz="2400"/>
              <a:t>el </a:t>
            </a:r>
            <a:r>
              <a:rPr lang="en-US" altLang="en-US" sz="2400" b="1"/>
              <a:t>E</a:t>
            </a:r>
            <a:r>
              <a:rPr lang="en-US" altLang="en-US" sz="2400"/>
              <a:t>lectrophoresis)</a:t>
            </a:r>
          </a:p>
        </p:txBody>
      </p:sp>
      <p:pic>
        <p:nvPicPr>
          <p:cNvPr id="27651" name="Picture 3" descr="ch8f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985838"/>
            <a:ext cx="6364288"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4"/>
          <p:cNvSpPr txBox="1">
            <a:spLocks noChangeArrowheads="1"/>
          </p:cNvSpPr>
          <p:nvPr/>
        </p:nvSpPr>
        <p:spPr bwMode="auto">
          <a:xfrm>
            <a:off x="2908300" y="48133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endParaRPr lang="en-US" altLang="en-US"/>
          </a:p>
        </p:txBody>
      </p:sp>
      <p:sp>
        <p:nvSpPr>
          <p:cNvPr id="27653" name="TextBox 5"/>
          <p:cNvSpPr txBox="1">
            <a:spLocks noChangeArrowheads="1"/>
          </p:cNvSpPr>
          <p:nvPr/>
        </p:nvSpPr>
        <p:spPr bwMode="auto">
          <a:xfrm>
            <a:off x="0" y="4489450"/>
            <a:ext cx="55721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a:t>Proteins are separated based on size, smaller</a:t>
            </a:r>
          </a:p>
          <a:p>
            <a:r>
              <a:rPr lang="en-US" altLang="en-US"/>
              <a:t>proteins migrating more quickly towards the anode.</a:t>
            </a:r>
          </a:p>
          <a:p>
            <a:r>
              <a:rPr lang="en-US" altLang="en-US"/>
              <a:t>To visualize proteins the gel is soaked in the dye </a:t>
            </a:r>
          </a:p>
          <a:p>
            <a:r>
              <a:rPr lang="en-US" altLang="en-US"/>
              <a:t>Coomassie blue which binds to amino acids in the protein</a:t>
            </a:r>
          </a:p>
        </p:txBody>
      </p:sp>
      <p:sp>
        <p:nvSpPr>
          <p:cNvPr id="2" name="TextBox 1">
            <a:extLst>
              <a:ext uri="{FF2B5EF4-FFF2-40B4-BE49-F238E27FC236}">
                <a16:creationId xmlns:a16="http://schemas.microsoft.com/office/drawing/2014/main" id="{1B28A857-963E-425E-B6D4-89E75AD07F73}"/>
              </a:ext>
            </a:extLst>
          </p:cNvPr>
          <p:cNvSpPr txBox="1"/>
          <p:nvPr/>
        </p:nvSpPr>
        <p:spPr>
          <a:xfrm>
            <a:off x="7471661" y="5924550"/>
            <a:ext cx="604653" cy="276999"/>
          </a:xfrm>
          <a:prstGeom prst="rect">
            <a:avLst/>
          </a:prstGeom>
          <a:noFill/>
        </p:spPr>
        <p:txBody>
          <a:bodyPr wrap="none" rtlCol="0">
            <a:spAutoFit/>
          </a:bodyPr>
          <a:lstStyle/>
          <a:p>
            <a:r>
              <a:rPr lang="en-US" sz="1200" b="1" dirty="0"/>
              <a:t>Anode</a:t>
            </a:r>
          </a:p>
        </p:txBody>
      </p:sp>
      <p:sp>
        <p:nvSpPr>
          <p:cNvPr id="7" name="TextBox 6">
            <a:extLst>
              <a:ext uri="{FF2B5EF4-FFF2-40B4-BE49-F238E27FC236}">
                <a16:creationId xmlns:a16="http://schemas.microsoft.com/office/drawing/2014/main" id="{91C5F4E1-C1BA-4110-8918-8642DE5C4DED}"/>
              </a:ext>
            </a:extLst>
          </p:cNvPr>
          <p:cNvSpPr txBox="1"/>
          <p:nvPr/>
        </p:nvSpPr>
        <p:spPr>
          <a:xfrm>
            <a:off x="7471661" y="4250551"/>
            <a:ext cx="720262" cy="276999"/>
          </a:xfrm>
          <a:prstGeom prst="rect">
            <a:avLst/>
          </a:prstGeom>
          <a:noFill/>
        </p:spPr>
        <p:txBody>
          <a:bodyPr wrap="none" rtlCol="0">
            <a:spAutoFit/>
          </a:bodyPr>
          <a:lstStyle/>
          <a:p>
            <a:r>
              <a:rPr lang="en-US" sz="1200" b="1" dirty="0"/>
              <a:t>Cathode</a:t>
            </a:r>
          </a:p>
        </p:txBody>
      </p:sp>
      <p:sp>
        <p:nvSpPr>
          <p:cNvPr id="5" name="Slide Number Placeholder 4">
            <a:extLst>
              <a:ext uri="{FF2B5EF4-FFF2-40B4-BE49-F238E27FC236}">
                <a16:creationId xmlns:a16="http://schemas.microsoft.com/office/drawing/2014/main" id="{475A5D42-54FA-4963-A416-91D63C3C9831}"/>
              </a:ext>
            </a:extLst>
          </p:cNvPr>
          <p:cNvSpPr>
            <a:spLocks noGrp="1"/>
          </p:cNvSpPr>
          <p:nvPr>
            <p:ph type="sldNum" sz="quarter" idx="12"/>
          </p:nvPr>
        </p:nvSpPr>
        <p:spPr/>
        <p:txBody>
          <a:bodyPr/>
          <a:lstStyle/>
          <a:p>
            <a:pPr>
              <a:defRPr/>
            </a:pPr>
            <a:fld id="{1465E028-8B1C-4B97-AD75-1F168FE89836}" type="slidenum">
              <a:rPr lang="en-US" smtClean="0"/>
              <a:pPr>
                <a:defRPr/>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19D8047-C7DB-64AD-2310-4D56F9FC3D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93" r="12507"/>
          <a:stretch/>
        </p:blipFill>
        <p:spPr bwMode="auto">
          <a:xfrm>
            <a:off x="20" y="10"/>
            <a:ext cx="9143980" cy="6857990"/>
          </a:xfrm>
          <a:prstGeom prst="rect">
            <a:avLst/>
          </a:prstGeom>
          <a:solidFill>
            <a:srgbClr val="FFFFFF"/>
          </a:solidFill>
        </p:spPr>
      </p:pic>
      <p:sp>
        <p:nvSpPr>
          <p:cNvPr id="3" name="Slide Number Placeholder 2" hidden="1">
            <a:extLst>
              <a:ext uri="{FF2B5EF4-FFF2-40B4-BE49-F238E27FC236}">
                <a16:creationId xmlns:a16="http://schemas.microsoft.com/office/drawing/2014/main" id="{08FC7FD7-2A2B-0C7C-7A0F-22309078465C}"/>
              </a:ext>
            </a:extLst>
          </p:cNvPr>
          <p:cNvSpPr>
            <a:spLocks noGrp="1"/>
          </p:cNvSpPr>
          <p:nvPr>
            <p:ph type="sldNum" sz="quarter" idx="12"/>
          </p:nvPr>
        </p:nvSpPr>
        <p:spPr/>
        <p:txBody>
          <a:bodyPr/>
          <a:lstStyle/>
          <a:p>
            <a:pPr>
              <a:spcAft>
                <a:spcPts val="600"/>
              </a:spcAft>
              <a:defRPr/>
            </a:pPr>
            <a:fld id="{EEA3C798-F265-4BEB-B5ED-E4CBE5548EC6}" type="slidenum">
              <a:rPr lang="en-US" smtClean="0"/>
              <a:pPr>
                <a:spcAft>
                  <a:spcPts val="600"/>
                </a:spcAft>
                <a:defRPr/>
              </a:pPr>
              <a:t>46</a:t>
            </a:fld>
            <a:endParaRPr lang="en-US"/>
          </a:p>
        </p:txBody>
      </p:sp>
    </p:spTree>
    <p:extLst>
      <p:ext uri="{BB962C8B-B14F-4D97-AF65-F5344CB8AC3E}">
        <p14:creationId xmlns:p14="http://schemas.microsoft.com/office/powerpoint/2010/main" val="2005389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B2895E-4826-9E38-C09B-69A6951B8A20}"/>
              </a:ext>
            </a:extLst>
          </p:cNvPr>
          <p:cNvSpPr>
            <a:spLocks noGrp="1"/>
          </p:cNvSpPr>
          <p:nvPr>
            <p:ph type="sldNum" sz="quarter" idx="12"/>
          </p:nvPr>
        </p:nvSpPr>
        <p:spPr/>
        <p:txBody>
          <a:bodyPr/>
          <a:lstStyle/>
          <a:p>
            <a:pPr>
              <a:defRPr/>
            </a:pPr>
            <a:fld id="{EEA3C798-F265-4BEB-B5ED-E4CBE5548EC6}" type="slidenum">
              <a:rPr lang="en-US" smtClean="0"/>
              <a:pPr>
                <a:defRPr/>
              </a:pPr>
              <a:t>47</a:t>
            </a:fld>
            <a:endParaRPr lang="en-US"/>
          </a:p>
        </p:txBody>
      </p:sp>
      <p:pic>
        <p:nvPicPr>
          <p:cNvPr id="3074" name="Picture 2">
            <a:extLst>
              <a:ext uri="{FF2B5EF4-FFF2-40B4-BE49-F238E27FC236}">
                <a16:creationId xmlns:a16="http://schemas.microsoft.com/office/drawing/2014/main" id="{265B8C44-52D2-5841-C243-35A11B780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015" y="601686"/>
            <a:ext cx="3448984" cy="6126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6F15CE24-4BCE-8F4D-5335-AA8828763E2E}"/>
              </a:ext>
            </a:extLst>
          </p:cNvPr>
          <p:cNvSpPr txBox="1">
            <a:spLocks noRot="1" noChangeArrowheads="1"/>
          </p:cNvSpPr>
          <p:nvPr/>
        </p:nvSpPr>
        <p:spPr>
          <a:xfrm>
            <a:off x="354816" y="0"/>
            <a:ext cx="82296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en-US" altLang="en-US" sz="3200" dirty="0"/>
              <a:t>Visualizing </a:t>
            </a:r>
            <a:r>
              <a:rPr lang="en-US" altLang="en-US" sz="3200" dirty="0" err="1"/>
              <a:t>coomassie</a:t>
            </a:r>
            <a:r>
              <a:rPr lang="en-US" altLang="en-US" sz="3200" dirty="0"/>
              <a:t> stained protein gel</a:t>
            </a:r>
          </a:p>
        </p:txBody>
      </p:sp>
      <p:sp>
        <p:nvSpPr>
          <p:cNvPr id="5" name="Rectangle 9">
            <a:extLst>
              <a:ext uri="{FF2B5EF4-FFF2-40B4-BE49-F238E27FC236}">
                <a16:creationId xmlns:a16="http://schemas.microsoft.com/office/drawing/2014/main" id="{6C86B42A-5EEF-1209-013C-BBA3C9AC49F3}"/>
              </a:ext>
            </a:extLst>
          </p:cNvPr>
          <p:cNvSpPr>
            <a:spLocks noRot="1" noChangeArrowheads="1"/>
          </p:cNvSpPr>
          <p:nvPr/>
        </p:nvSpPr>
        <p:spPr bwMode="auto">
          <a:xfrm>
            <a:off x="301625" y="1600200"/>
            <a:ext cx="3859213" cy="4498975"/>
          </a:xfrm>
          <a:prstGeom prst="rect">
            <a:avLst/>
          </a:prstGeom>
          <a:noFill/>
          <a:ln w="9525">
            <a:noFill/>
            <a:miter lim="800000"/>
            <a:headEnd/>
            <a:tailEnd/>
          </a:ln>
          <a:effectLst/>
        </p:spPr>
        <p:txBody>
          <a:bodyPr/>
          <a:lstStyle/>
          <a:p>
            <a:pPr marL="342900" indent="-342900" fontAlgn="auto">
              <a:spcBef>
                <a:spcPct val="20000"/>
              </a:spcBef>
              <a:spcAft>
                <a:spcPts val="0"/>
              </a:spcAft>
              <a:buClr>
                <a:schemeClr val="hlink"/>
              </a:buClr>
              <a:buSzPct val="80000"/>
              <a:buFont typeface="Arial" charset="0"/>
              <a:buChar char="►"/>
              <a:defRPr/>
            </a:pPr>
            <a:r>
              <a:rPr lang="en-US" sz="3200" dirty="0">
                <a:effectLst>
                  <a:outerShdw blurRad="38100" dist="38100" dir="2700000" algn="tl">
                    <a:srgbClr val="000000"/>
                  </a:outerShdw>
                </a:effectLst>
                <a:latin typeface="+mn-lt"/>
                <a:cs typeface="+mn-cs"/>
              </a:rPr>
              <a:t>Place gel and water onto platform of the </a:t>
            </a:r>
            <a:r>
              <a:rPr lang="en-US" sz="3200" dirty="0" err="1">
                <a:effectLst>
                  <a:outerShdw blurRad="38100" dist="38100" dir="2700000" algn="tl">
                    <a:srgbClr val="000000"/>
                  </a:outerShdw>
                </a:effectLst>
                <a:latin typeface="+mn-lt"/>
                <a:cs typeface="+mn-cs"/>
              </a:rPr>
              <a:t>iBright</a:t>
            </a:r>
            <a:r>
              <a:rPr lang="en-US" sz="3200" dirty="0">
                <a:effectLst>
                  <a:outerShdw blurRad="38100" dist="38100" dir="2700000" algn="tl">
                    <a:srgbClr val="000000"/>
                  </a:outerShdw>
                </a:effectLst>
                <a:latin typeface="+mn-lt"/>
                <a:cs typeface="+mn-cs"/>
              </a:rPr>
              <a:t> 1500 Imager</a:t>
            </a:r>
          </a:p>
          <a:p>
            <a:pPr marL="342900" indent="-342900" fontAlgn="auto">
              <a:spcBef>
                <a:spcPct val="20000"/>
              </a:spcBef>
              <a:spcAft>
                <a:spcPts val="0"/>
              </a:spcAft>
              <a:buClr>
                <a:schemeClr val="hlink"/>
              </a:buClr>
              <a:buSzPct val="80000"/>
              <a:buFont typeface="Arial" charset="0"/>
              <a:buChar char="►"/>
              <a:defRPr/>
            </a:pPr>
            <a:r>
              <a:rPr lang="en-US" sz="3200" dirty="0">
                <a:effectLst>
                  <a:outerShdw blurRad="38100" dist="38100" dir="2700000" algn="tl">
                    <a:srgbClr val="000000"/>
                  </a:outerShdw>
                </a:effectLst>
                <a:latin typeface="+mn-lt"/>
                <a:cs typeface="+mn-cs"/>
              </a:rPr>
              <a:t>Scans an image of the gel onto the computer</a:t>
            </a:r>
          </a:p>
        </p:txBody>
      </p:sp>
    </p:spTree>
    <p:extLst>
      <p:ext uri="{BB962C8B-B14F-4D97-AF65-F5344CB8AC3E}">
        <p14:creationId xmlns:p14="http://schemas.microsoft.com/office/powerpoint/2010/main" val="2601215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215900" y="163513"/>
            <a:ext cx="8928100" cy="1143000"/>
          </a:xfrm>
        </p:spPr>
        <p:txBody>
          <a:bodyPr rtlCol="0">
            <a:normAutofit fontScale="90000"/>
          </a:bodyPr>
          <a:lstStyle/>
          <a:p>
            <a:pPr fontAlgn="auto">
              <a:spcAft>
                <a:spcPts val="0"/>
              </a:spcAft>
              <a:defRPr/>
            </a:pPr>
            <a:r>
              <a:rPr lang="en-US" sz="2800" dirty="0"/>
              <a:t>Results from 2010 students</a:t>
            </a:r>
            <a:br>
              <a:rPr lang="en-US" sz="2800" dirty="0"/>
            </a:br>
            <a:r>
              <a:rPr lang="en-US" sz="2000" dirty="0"/>
              <a:t>SDS-PAGE analysis of AAL fractionation over Ni-NTA columns.</a:t>
            </a:r>
            <a:br>
              <a:rPr lang="en-US" sz="2000" dirty="0"/>
            </a:br>
            <a:r>
              <a:rPr lang="en-US" sz="2000" dirty="0"/>
              <a:t>E1-E2 are the elution fractions. Gel was stained and proteins visualized with Coomassie blue </a:t>
            </a:r>
          </a:p>
        </p:txBody>
      </p:sp>
      <p:pic>
        <p:nvPicPr>
          <p:cNvPr id="29699" name="Picture 5" descr="AH-g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125663"/>
            <a:ext cx="3657600" cy="3429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0" name="Text Box 6"/>
          <p:cNvSpPr txBox="1">
            <a:spLocks noChangeArrowheads="1"/>
          </p:cNvSpPr>
          <p:nvPr/>
        </p:nvSpPr>
        <p:spPr bwMode="auto">
          <a:xfrm rot="-2845757">
            <a:off x="3352007" y="1670843"/>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1">
                <a:cs typeface="Tahoma" pitchFamily="34" charset="0"/>
              </a:rPr>
              <a:t>FT</a:t>
            </a:r>
          </a:p>
        </p:txBody>
      </p:sp>
      <p:sp>
        <p:nvSpPr>
          <p:cNvPr id="29701" name="Text Box 7"/>
          <p:cNvSpPr txBox="1">
            <a:spLocks noChangeArrowheads="1"/>
          </p:cNvSpPr>
          <p:nvPr/>
        </p:nvSpPr>
        <p:spPr bwMode="auto">
          <a:xfrm rot="-2992756">
            <a:off x="3720307" y="1654968"/>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1">
                <a:cs typeface="Tahoma" pitchFamily="34" charset="0"/>
              </a:rPr>
              <a:t>W1</a:t>
            </a:r>
          </a:p>
        </p:txBody>
      </p:sp>
      <p:sp>
        <p:nvSpPr>
          <p:cNvPr id="29702" name="Text Box 8"/>
          <p:cNvSpPr txBox="1">
            <a:spLocks noChangeArrowheads="1"/>
          </p:cNvSpPr>
          <p:nvPr/>
        </p:nvSpPr>
        <p:spPr bwMode="auto">
          <a:xfrm rot="-2992756">
            <a:off x="4136232" y="1556543"/>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1">
                <a:cs typeface="Tahoma" pitchFamily="34" charset="0"/>
              </a:rPr>
              <a:t>W2</a:t>
            </a:r>
          </a:p>
        </p:txBody>
      </p:sp>
      <p:sp>
        <p:nvSpPr>
          <p:cNvPr id="29703" name="Text Box 9"/>
          <p:cNvSpPr txBox="1">
            <a:spLocks noChangeArrowheads="1"/>
          </p:cNvSpPr>
          <p:nvPr/>
        </p:nvSpPr>
        <p:spPr bwMode="auto">
          <a:xfrm rot="-2992756">
            <a:off x="5588000" y="1635126"/>
            <a:ext cx="4714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1">
                <a:cs typeface="Tahoma" pitchFamily="34" charset="0"/>
              </a:rPr>
              <a:t>E1</a:t>
            </a:r>
          </a:p>
        </p:txBody>
      </p:sp>
      <p:sp>
        <p:nvSpPr>
          <p:cNvPr id="29704" name="Text Box 10"/>
          <p:cNvSpPr txBox="1">
            <a:spLocks noChangeArrowheads="1"/>
          </p:cNvSpPr>
          <p:nvPr/>
        </p:nvSpPr>
        <p:spPr bwMode="auto">
          <a:xfrm rot="-2992756">
            <a:off x="4636294" y="1653382"/>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1">
                <a:cs typeface="Tahoma" pitchFamily="34" charset="0"/>
              </a:rPr>
              <a:t>W3</a:t>
            </a:r>
          </a:p>
        </p:txBody>
      </p:sp>
      <p:sp>
        <p:nvSpPr>
          <p:cNvPr id="29705" name="Text Box 11"/>
          <p:cNvSpPr txBox="1">
            <a:spLocks noChangeArrowheads="1"/>
          </p:cNvSpPr>
          <p:nvPr/>
        </p:nvSpPr>
        <p:spPr bwMode="auto">
          <a:xfrm rot="-2992756">
            <a:off x="5091907" y="1654968"/>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1">
                <a:cs typeface="Tahoma" pitchFamily="34" charset="0"/>
              </a:rPr>
              <a:t>W4</a:t>
            </a:r>
          </a:p>
        </p:txBody>
      </p:sp>
      <p:sp>
        <p:nvSpPr>
          <p:cNvPr id="29706" name="Text Box 12"/>
          <p:cNvSpPr txBox="1">
            <a:spLocks noChangeArrowheads="1"/>
          </p:cNvSpPr>
          <p:nvPr/>
        </p:nvSpPr>
        <p:spPr bwMode="auto">
          <a:xfrm rot="-2992756">
            <a:off x="5969000" y="1635126"/>
            <a:ext cx="4714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1">
                <a:cs typeface="Tahoma" pitchFamily="34" charset="0"/>
              </a:rPr>
              <a:t>E2</a:t>
            </a:r>
          </a:p>
        </p:txBody>
      </p:sp>
      <p:sp>
        <p:nvSpPr>
          <p:cNvPr id="29707" name="Line 13"/>
          <p:cNvSpPr>
            <a:spLocks noChangeShapeType="1"/>
          </p:cNvSpPr>
          <p:nvPr/>
        </p:nvSpPr>
        <p:spPr bwMode="auto">
          <a:xfrm>
            <a:off x="6418193" y="4237807"/>
            <a:ext cx="381000" cy="1587"/>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9708" name="Text Box 14"/>
          <p:cNvSpPr txBox="1">
            <a:spLocks noChangeArrowheads="1"/>
          </p:cNvSpPr>
          <p:nvPr/>
        </p:nvSpPr>
        <p:spPr bwMode="auto">
          <a:xfrm>
            <a:off x="6811770" y="4038678"/>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b="1" dirty="0">
                <a:cs typeface="Tahoma" pitchFamily="34" charset="0"/>
              </a:rPr>
              <a:t>AAL</a:t>
            </a:r>
          </a:p>
        </p:txBody>
      </p:sp>
      <p:grpSp>
        <p:nvGrpSpPr>
          <p:cNvPr id="29709" name="Group 15"/>
          <p:cNvGrpSpPr>
            <a:grpSpLocks/>
          </p:cNvGrpSpPr>
          <p:nvPr/>
        </p:nvGrpSpPr>
        <p:grpSpPr bwMode="auto">
          <a:xfrm>
            <a:off x="1905000" y="3876675"/>
            <a:ext cx="838200" cy="274638"/>
            <a:chOff x="1152" y="2207"/>
            <a:chExt cx="528" cy="173"/>
          </a:xfrm>
        </p:grpSpPr>
        <p:sp>
          <p:nvSpPr>
            <p:cNvPr id="29720" name="Line 16"/>
            <p:cNvSpPr>
              <a:spLocks noChangeShapeType="1"/>
            </p:cNvSpPr>
            <p:nvPr/>
          </p:nvSpPr>
          <p:spPr bwMode="auto">
            <a:xfrm flipH="1">
              <a:off x="1536" y="23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1" name="Text Box 17"/>
            <p:cNvSpPr txBox="1">
              <a:spLocks noChangeArrowheads="1"/>
            </p:cNvSpPr>
            <p:nvPr/>
          </p:nvSpPr>
          <p:spPr bwMode="auto">
            <a:xfrm>
              <a:off x="1152" y="2207"/>
              <a:ext cx="4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200" b="1">
                  <a:cs typeface="Tahoma" pitchFamily="34" charset="0"/>
                </a:rPr>
                <a:t>36kDa</a:t>
              </a:r>
            </a:p>
          </p:txBody>
        </p:sp>
      </p:grpSp>
      <p:grpSp>
        <p:nvGrpSpPr>
          <p:cNvPr id="29710" name="Group 18"/>
          <p:cNvGrpSpPr>
            <a:grpSpLocks/>
          </p:cNvGrpSpPr>
          <p:nvPr/>
        </p:nvGrpSpPr>
        <p:grpSpPr bwMode="auto">
          <a:xfrm>
            <a:off x="1905000" y="3343275"/>
            <a:ext cx="838200" cy="274638"/>
            <a:chOff x="1152" y="2207"/>
            <a:chExt cx="528" cy="173"/>
          </a:xfrm>
        </p:grpSpPr>
        <p:sp>
          <p:nvSpPr>
            <p:cNvPr id="29718" name="Line 19"/>
            <p:cNvSpPr>
              <a:spLocks noChangeShapeType="1"/>
            </p:cNvSpPr>
            <p:nvPr/>
          </p:nvSpPr>
          <p:spPr bwMode="auto">
            <a:xfrm flipH="1">
              <a:off x="1536" y="23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9" name="Text Box 20"/>
            <p:cNvSpPr txBox="1">
              <a:spLocks noChangeArrowheads="1"/>
            </p:cNvSpPr>
            <p:nvPr/>
          </p:nvSpPr>
          <p:spPr bwMode="auto">
            <a:xfrm>
              <a:off x="1152" y="2207"/>
              <a:ext cx="4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200" b="1">
                  <a:cs typeface="Tahoma" pitchFamily="34" charset="0"/>
                </a:rPr>
                <a:t>50kDa</a:t>
              </a:r>
            </a:p>
          </p:txBody>
        </p:sp>
      </p:grpSp>
      <p:grpSp>
        <p:nvGrpSpPr>
          <p:cNvPr id="29711" name="Group 21"/>
          <p:cNvGrpSpPr>
            <a:grpSpLocks/>
          </p:cNvGrpSpPr>
          <p:nvPr/>
        </p:nvGrpSpPr>
        <p:grpSpPr bwMode="auto">
          <a:xfrm>
            <a:off x="1905000" y="2809875"/>
            <a:ext cx="838200" cy="274638"/>
            <a:chOff x="1152" y="2207"/>
            <a:chExt cx="528" cy="173"/>
          </a:xfrm>
        </p:grpSpPr>
        <p:sp>
          <p:nvSpPr>
            <p:cNvPr id="29716" name="Line 22"/>
            <p:cNvSpPr>
              <a:spLocks noChangeShapeType="1"/>
            </p:cNvSpPr>
            <p:nvPr/>
          </p:nvSpPr>
          <p:spPr bwMode="auto">
            <a:xfrm flipH="1">
              <a:off x="1536" y="23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7" name="Text Box 23"/>
            <p:cNvSpPr txBox="1">
              <a:spLocks noChangeArrowheads="1"/>
            </p:cNvSpPr>
            <p:nvPr/>
          </p:nvSpPr>
          <p:spPr bwMode="auto">
            <a:xfrm>
              <a:off x="1152" y="2207"/>
              <a:ext cx="4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200" b="1">
                  <a:cs typeface="Tahoma" pitchFamily="34" charset="0"/>
                </a:rPr>
                <a:t>64kDa</a:t>
              </a:r>
            </a:p>
          </p:txBody>
        </p:sp>
      </p:grpSp>
      <p:grpSp>
        <p:nvGrpSpPr>
          <p:cNvPr id="29712" name="Group 24"/>
          <p:cNvGrpSpPr>
            <a:grpSpLocks/>
          </p:cNvGrpSpPr>
          <p:nvPr/>
        </p:nvGrpSpPr>
        <p:grpSpPr bwMode="auto">
          <a:xfrm>
            <a:off x="1905000" y="2428875"/>
            <a:ext cx="838200" cy="274638"/>
            <a:chOff x="1152" y="2207"/>
            <a:chExt cx="528" cy="173"/>
          </a:xfrm>
        </p:grpSpPr>
        <p:sp>
          <p:nvSpPr>
            <p:cNvPr id="29714" name="Line 25"/>
            <p:cNvSpPr>
              <a:spLocks noChangeShapeType="1"/>
            </p:cNvSpPr>
            <p:nvPr/>
          </p:nvSpPr>
          <p:spPr bwMode="auto">
            <a:xfrm flipH="1">
              <a:off x="1536" y="23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5" name="Text Box 26"/>
            <p:cNvSpPr txBox="1">
              <a:spLocks noChangeArrowheads="1"/>
            </p:cNvSpPr>
            <p:nvPr/>
          </p:nvSpPr>
          <p:spPr bwMode="auto">
            <a:xfrm>
              <a:off x="1152" y="2207"/>
              <a:ext cx="4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200" b="1">
                  <a:cs typeface="Tahoma" pitchFamily="34" charset="0"/>
                </a:rPr>
                <a:t>98kDa</a:t>
              </a:r>
            </a:p>
          </p:txBody>
        </p:sp>
      </p:grpSp>
      <p:sp>
        <p:nvSpPr>
          <p:cNvPr id="20509" name="Rectangle 29"/>
          <p:cNvSpPr>
            <a:spLocks noRot="1" noChangeArrowheads="1"/>
          </p:cNvSpPr>
          <p:nvPr/>
        </p:nvSpPr>
        <p:spPr bwMode="auto">
          <a:xfrm>
            <a:off x="0" y="5510897"/>
            <a:ext cx="9144000" cy="1085850"/>
          </a:xfrm>
          <a:prstGeom prst="rect">
            <a:avLst/>
          </a:prstGeom>
          <a:noFill/>
          <a:ln w="9525">
            <a:noFill/>
            <a:miter lim="800000"/>
            <a:headEnd/>
            <a:tailEnd/>
          </a:ln>
          <a:effectLst/>
        </p:spPr>
        <p:txBody>
          <a:bodyPr/>
          <a:lstStyle/>
          <a:p>
            <a:pPr marL="342900" indent="-342900" fontAlgn="auto">
              <a:spcBef>
                <a:spcPct val="20000"/>
              </a:spcBef>
              <a:spcAft>
                <a:spcPts val="0"/>
              </a:spcAft>
              <a:buClr>
                <a:schemeClr val="hlink"/>
              </a:buClr>
              <a:buSzPct val="80000"/>
              <a:buFont typeface="Arial" charset="0"/>
              <a:buChar char="►"/>
              <a:defRPr/>
            </a:pPr>
            <a:r>
              <a:rPr lang="en-US" sz="2800" dirty="0">
                <a:effectLst>
                  <a:outerShdw blurRad="38100" dist="38100" dir="2700000" algn="tl">
                    <a:srgbClr val="000000"/>
                  </a:outerShdw>
                </a:effectLst>
                <a:latin typeface="+mn-lt"/>
                <a:cs typeface="+mn-cs"/>
              </a:rPr>
              <a:t>Success </a:t>
            </a:r>
          </a:p>
          <a:p>
            <a:pPr marL="342900" indent="-342900" fontAlgn="auto">
              <a:spcBef>
                <a:spcPct val="20000"/>
              </a:spcBef>
              <a:spcAft>
                <a:spcPts val="0"/>
              </a:spcAft>
              <a:buClr>
                <a:schemeClr val="hlink"/>
              </a:buClr>
              <a:buSzPct val="80000"/>
              <a:buFont typeface="Arial" charset="0"/>
              <a:buChar char="►"/>
              <a:defRPr/>
            </a:pPr>
            <a:r>
              <a:rPr lang="en-US" altLang="zh-CN" sz="2800" dirty="0">
                <a:effectLst>
                  <a:outerShdw blurRad="38100" dist="38100" dir="2700000" algn="tl">
                    <a:srgbClr val="000000"/>
                  </a:outerShdw>
                </a:effectLst>
                <a:latin typeface="+mn-lt"/>
                <a:cs typeface="宋体" charset="-122"/>
              </a:rPr>
              <a:t>Other proteins present – could be improved (but not bad!)</a:t>
            </a:r>
            <a:endParaRPr lang="en-US" sz="2800" dirty="0">
              <a:effectLst>
                <a:outerShdw blurRad="38100" dist="38100" dir="2700000" algn="tl">
                  <a:srgbClr val="000000"/>
                </a:outerShdw>
              </a:effectLst>
              <a:latin typeface="+mn-lt"/>
              <a:cs typeface="+mn-cs"/>
            </a:endParaRPr>
          </a:p>
        </p:txBody>
      </p:sp>
      <p:sp>
        <p:nvSpPr>
          <p:cNvPr id="26" name="TextBox 25">
            <a:extLst>
              <a:ext uri="{FF2B5EF4-FFF2-40B4-BE49-F238E27FC236}">
                <a16:creationId xmlns:a16="http://schemas.microsoft.com/office/drawing/2014/main" id="{74924B0D-AA25-4761-A375-148E25A4DB61}"/>
              </a:ext>
            </a:extLst>
          </p:cNvPr>
          <p:cNvSpPr txBox="1"/>
          <p:nvPr/>
        </p:nvSpPr>
        <p:spPr>
          <a:xfrm>
            <a:off x="6496867" y="5416163"/>
            <a:ext cx="604653" cy="276999"/>
          </a:xfrm>
          <a:prstGeom prst="rect">
            <a:avLst/>
          </a:prstGeom>
          <a:noFill/>
        </p:spPr>
        <p:txBody>
          <a:bodyPr wrap="none" rtlCol="0">
            <a:spAutoFit/>
          </a:bodyPr>
          <a:lstStyle/>
          <a:p>
            <a:r>
              <a:rPr lang="en-US" sz="1200" b="1" dirty="0"/>
              <a:t>Anode</a:t>
            </a:r>
          </a:p>
        </p:txBody>
      </p:sp>
      <p:sp>
        <p:nvSpPr>
          <p:cNvPr id="27" name="TextBox 26">
            <a:extLst>
              <a:ext uri="{FF2B5EF4-FFF2-40B4-BE49-F238E27FC236}">
                <a16:creationId xmlns:a16="http://schemas.microsoft.com/office/drawing/2014/main" id="{4CD3AE51-D301-4171-BF0E-93E8EE32162F}"/>
              </a:ext>
            </a:extLst>
          </p:cNvPr>
          <p:cNvSpPr txBox="1"/>
          <p:nvPr/>
        </p:nvSpPr>
        <p:spPr>
          <a:xfrm>
            <a:off x="6479473" y="2008091"/>
            <a:ext cx="720262" cy="276999"/>
          </a:xfrm>
          <a:prstGeom prst="rect">
            <a:avLst/>
          </a:prstGeom>
          <a:noFill/>
        </p:spPr>
        <p:txBody>
          <a:bodyPr wrap="none" rtlCol="0">
            <a:spAutoFit/>
          </a:bodyPr>
          <a:lstStyle/>
          <a:p>
            <a:r>
              <a:rPr lang="en-US" sz="1200" b="1"/>
              <a:t>Cathode</a:t>
            </a:r>
            <a:endParaRPr lang="en-US" sz="1200" b="1" dirty="0"/>
          </a:p>
        </p:txBody>
      </p:sp>
      <p:sp>
        <p:nvSpPr>
          <p:cNvPr id="4" name="Slide Number Placeholder 3">
            <a:extLst>
              <a:ext uri="{FF2B5EF4-FFF2-40B4-BE49-F238E27FC236}">
                <a16:creationId xmlns:a16="http://schemas.microsoft.com/office/drawing/2014/main" id="{C3026141-E7A1-471E-9543-04B7A82DE1D7}"/>
              </a:ext>
            </a:extLst>
          </p:cNvPr>
          <p:cNvSpPr>
            <a:spLocks noGrp="1"/>
          </p:cNvSpPr>
          <p:nvPr>
            <p:ph type="sldNum" sz="quarter" idx="12"/>
          </p:nvPr>
        </p:nvSpPr>
        <p:spPr/>
        <p:txBody>
          <a:bodyPr/>
          <a:lstStyle/>
          <a:p>
            <a:pPr>
              <a:defRPr/>
            </a:pPr>
            <a:fld id="{2183CC58-EAB1-4747-A5E7-7E701D7D232C}" type="slidenum">
              <a:rPr lang="en-US" smtClean="0"/>
              <a:pPr>
                <a:defRPr/>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8E275B-DA80-EEEA-9535-501526BFA075}"/>
              </a:ext>
            </a:extLst>
          </p:cNvPr>
          <p:cNvSpPr>
            <a:spLocks noGrp="1"/>
          </p:cNvSpPr>
          <p:nvPr>
            <p:ph type="sldNum" sz="quarter" idx="12"/>
          </p:nvPr>
        </p:nvSpPr>
        <p:spPr/>
        <p:txBody>
          <a:bodyPr/>
          <a:lstStyle/>
          <a:p>
            <a:fld id="{1861FD91-D782-7F4C-B126-4BE48B7CF693}" type="slidenum">
              <a:rPr lang="en-US" smtClean="0">
                <a:solidFill>
                  <a:prstClr val="black">
                    <a:tint val="75000"/>
                  </a:prstClr>
                </a:solidFill>
              </a:rPr>
              <a:pPr/>
              <a:t>49</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BA246A1-3A6A-1BDE-BF2E-B963E50B306C}"/>
              </a:ext>
            </a:extLst>
          </p:cNvPr>
          <p:cNvGrpSpPr/>
          <p:nvPr/>
        </p:nvGrpSpPr>
        <p:grpSpPr>
          <a:xfrm>
            <a:off x="0" y="864844"/>
            <a:ext cx="9144000" cy="3081337"/>
            <a:chOff x="0" y="1727740"/>
            <a:chExt cx="9144000" cy="3081337"/>
          </a:xfrm>
        </p:grpSpPr>
        <p:pic>
          <p:nvPicPr>
            <p:cNvPr id="1026" name="Picture 2">
              <a:extLst>
                <a:ext uri="{FF2B5EF4-FFF2-40B4-BE49-F238E27FC236}">
                  <a16:creationId xmlns:a16="http://schemas.microsoft.com/office/drawing/2014/main" id="{82FAE11F-79F6-7DD0-8D51-D03A3CA36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7740"/>
              <a:ext cx="9144000" cy="30813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B79F98-46E2-F687-E6B4-394551C87A14}"/>
                </a:ext>
              </a:extLst>
            </p:cNvPr>
            <p:cNvSpPr txBox="1"/>
            <p:nvPr/>
          </p:nvSpPr>
          <p:spPr>
            <a:xfrm>
              <a:off x="7167238" y="3857378"/>
              <a:ext cx="1908699" cy="461665"/>
            </a:xfrm>
            <a:prstGeom prst="rect">
              <a:avLst/>
            </a:prstGeom>
            <a:noFill/>
          </p:spPr>
          <p:txBody>
            <a:bodyPr wrap="square">
              <a:spAutoFit/>
            </a:bodyPr>
            <a:lstStyle/>
            <a:p>
              <a:pPr algn="ctr" eaLnBrk="1" hangingPunct="1"/>
              <a:r>
                <a:rPr lang="en-US" altLang="en-US" sz="1200" b="1" baseline="0" dirty="0"/>
                <a:t>AFP L3: Core </a:t>
              </a:r>
              <a:r>
                <a:rPr lang="en-US" altLang="en-US" sz="1200" b="1" baseline="0" dirty="0" err="1"/>
                <a:t>fucosylation</a:t>
              </a:r>
              <a:r>
                <a:rPr lang="en-US" altLang="en-US" sz="1200" b="1" baseline="0" dirty="0"/>
                <a:t>    (</a:t>
              </a:r>
              <a:r>
                <a:rPr lang="en-US" altLang="en-US" sz="1200" b="1" baseline="0" dirty="0">
                  <a:latin typeface="Symbol" panose="05050102010706020507" pitchFamily="18" charset="2"/>
                </a:rPr>
                <a:t>a</a:t>
              </a:r>
              <a:r>
                <a:rPr lang="en-US" altLang="en-US" sz="1200" b="1" baseline="0" dirty="0"/>
                <a:t>1-6 linkage) </a:t>
              </a:r>
            </a:p>
          </p:txBody>
        </p:sp>
        <p:sp>
          <p:nvSpPr>
            <p:cNvPr id="7" name="TextBox 6">
              <a:extLst>
                <a:ext uri="{FF2B5EF4-FFF2-40B4-BE49-F238E27FC236}">
                  <a16:creationId xmlns:a16="http://schemas.microsoft.com/office/drawing/2014/main" id="{6DFD53AF-99AC-AEC4-1CAF-11E5A35AF39B}"/>
                </a:ext>
              </a:extLst>
            </p:cNvPr>
            <p:cNvSpPr txBox="1"/>
            <p:nvPr/>
          </p:nvSpPr>
          <p:spPr>
            <a:xfrm flipH="1">
              <a:off x="7522345" y="3536391"/>
              <a:ext cx="1501806" cy="276999"/>
            </a:xfrm>
            <a:prstGeom prst="rect">
              <a:avLst/>
            </a:prstGeom>
            <a:noFill/>
          </p:spPr>
          <p:txBody>
            <a:bodyPr wrap="square" rtlCol="0">
              <a:spAutoFit/>
            </a:bodyPr>
            <a:lstStyle/>
            <a:p>
              <a:r>
                <a:rPr lang="en-US" sz="1200" b="1" dirty="0"/>
                <a:t>N224Q AAL-10X His</a:t>
              </a:r>
            </a:p>
          </p:txBody>
        </p:sp>
        <p:cxnSp>
          <p:nvCxnSpPr>
            <p:cNvPr id="9" name="Straight Arrow Connector 8">
              <a:extLst>
                <a:ext uri="{FF2B5EF4-FFF2-40B4-BE49-F238E27FC236}">
                  <a16:creationId xmlns:a16="http://schemas.microsoft.com/office/drawing/2014/main" id="{9CA676A0-75F6-F4D3-5815-6893306A4F5D}"/>
                </a:ext>
              </a:extLst>
            </p:cNvPr>
            <p:cNvCxnSpPr/>
            <p:nvPr/>
          </p:nvCxnSpPr>
          <p:spPr>
            <a:xfrm flipH="1" flipV="1">
              <a:off x="7093256" y="3740630"/>
              <a:ext cx="266330" cy="1767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06BE893C-B199-4CB8-4596-7F3F724EE643}"/>
                </a:ext>
              </a:extLst>
            </p:cNvPr>
            <p:cNvCxnSpPr/>
            <p:nvPr/>
          </p:nvCxnSpPr>
          <p:spPr>
            <a:xfrm flipH="1" flipV="1">
              <a:off x="7526784" y="3340638"/>
              <a:ext cx="266330" cy="1767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2" name="TextBox 11">
            <a:extLst>
              <a:ext uri="{FF2B5EF4-FFF2-40B4-BE49-F238E27FC236}">
                <a16:creationId xmlns:a16="http://schemas.microsoft.com/office/drawing/2014/main" id="{FBFFAEC4-46F1-47FC-3968-0BCF9B88A7E4}"/>
              </a:ext>
            </a:extLst>
          </p:cNvPr>
          <p:cNvSpPr txBox="1"/>
          <p:nvPr/>
        </p:nvSpPr>
        <p:spPr>
          <a:xfrm>
            <a:off x="483893" y="143977"/>
            <a:ext cx="8176213" cy="461665"/>
          </a:xfrm>
          <a:prstGeom prst="rect">
            <a:avLst/>
          </a:prstGeom>
          <a:noFill/>
        </p:spPr>
        <p:txBody>
          <a:bodyPr wrap="none" rtlCol="0">
            <a:spAutoFit/>
          </a:bodyPr>
          <a:lstStyle/>
          <a:p>
            <a:r>
              <a:rPr lang="en-US" sz="2400" dirty="0"/>
              <a:t>AAL N224Q Use in Diagnostic Assay for Liver Disease and Cancer</a:t>
            </a:r>
          </a:p>
        </p:txBody>
      </p:sp>
      <p:pic>
        <p:nvPicPr>
          <p:cNvPr id="13" name="Picture 4">
            <a:extLst>
              <a:ext uri="{FF2B5EF4-FFF2-40B4-BE49-F238E27FC236}">
                <a16:creationId xmlns:a16="http://schemas.microsoft.com/office/drawing/2014/main" id="{F2D089C2-F540-D6C1-D07B-5ED9B6B751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484" y="4171658"/>
            <a:ext cx="4271675" cy="24574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06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CB7031-B57C-43E1-9E76-633970A01045}"/>
              </a:ext>
            </a:extLst>
          </p:cNvPr>
          <p:cNvSpPr>
            <a:spLocks noGrp="1"/>
          </p:cNvSpPr>
          <p:nvPr>
            <p:ph type="sldNum" sz="quarter" idx="12"/>
          </p:nvPr>
        </p:nvSpPr>
        <p:spPr/>
        <p:txBody>
          <a:bodyPr/>
          <a:lstStyle/>
          <a:p>
            <a:pPr>
              <a:defRPr/>
            </a:pPr>
            <a:fld id="{EEA3C798-F265-4BEB-B5ED-E4CBE5548EC6}" type="slidenum">
              <a:rPr lang="en-US" smtClean="0"/>
              <a:pPr>
                <a:defRPr/>
              </a:pPr>
              <a:t>5</a:t>
            </a:fld>
            <a:endParaRPr lang="en-US"/>
          </a:p>
        </p:txBody>
      </p:sp>
      <p:grpSp>
        <p:nvGrpSpPr>
          <p:cNvPr id="3" name="Group 4">
            <a:extLst>
              <a:ext uri="{FF2B5EF4-FFF2-40B4-BE49-F238E27FC236}">
                <a16:creationId xmlns:a16="http://schemas.microsoft.com/office/drawing/2014/main" id="{168BE3B5-FF11-47FB-4A2E-37707B6A09B3}"/>
              </a:ext>
            </a:extLst>
          </p:cNvPr>
          <p:cNvGrpSpPr>
            <a:grpSpLocks noChangeAspect="1"/>
          </p:cNvGrpSpPr>
          <p:nvPr/>
        </p:nvGrpSpPr>
        <p:grpSpPr bwMode="auto">
          <a:xfrm>
            <a:off x="125414" y="0"/>
            <a:ext cx="8901113" cy="6865938"/>
            <a:chOff x="79" y="0"/>
            <a:chExt cx="5607" cy="4325"/>
          </a:xfrm>
        </p:grpSpPr>
        <p:sp>
          <p:nvSpPr>
            <p:cNvPr id="4" name="AutoShape 3">
              <a:extLst>
                <a:ext uri="{FF2B5EF4-FFF2-40B4-BE49-F238E27FC236}">
                  <a16:creationId xmlns:a16="http://schemas.microsoft.com/office/drawing/2014/main" id="{28D3792D-2D99-61E7-BAB5-A47449A02CA6}"/>
                </a:ext>
              </a:extLst>
            </p:cNvPr>
            <p:cNvSpPr>
              <a:spLocks noChangeAspect="1" noChangeArrowheads="1" noTextEdit="1"/>
            </p:cNvSpPr>
            <p:nvPr/>
          </p:nvSpPr>
          <p:spPr bwMode="auto">
            <a:xfrm>
              <a:off x="79" y="0"/>
              <a:ext cx="560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60841742-785F-9418-4192-ABFD25F7C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 y="0"/>
              <a:ext cx="5607"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43061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30">
            <a:extLst>
              <a:ext uri="{FF2B5EF4-FFF2-40B4-BE49-F238E27FC236}">
                <a16:creationId xmlns:a16="http://schemas.microsoft.com/office/drawing/2014/main" id="{A484D146-A06C-4F81-8986-503125D65D38}"/>
              </a:ext>
            </a:extLst>
          </p:cNvPr>
          <p:cNvGrpSpPr>
            <a:grpSpLocks/>
          </p:cNvGrpSpPr>
          <p:nvPr/>
        </p:nvGrpSpPr>
        <p:grpSpPr bwMode="auto">
          <a:xfrm>
            <a:off x="2374900" y="1222375"/>
            <a:ext cx="3429000" cy="2286000"/>
            <a:chOff x="569913" y="1476375"/>
            <a:chExt cx="3429000" cy="2286000"/>
          </a:xfrm>
        </p:grpSpPr>
        <p:sp>
          <p:nvSpPr>
            <p:cNvPr id="32773" name="TextBox 18">
              <a:extLst>
                <a:ext uri="{FF2B5EF4-FFF2-40B4-BE49-F238E27FC236}">
                  <a16:creationId xmlns:a16="http://schemas.microsoft.com/office/drawing/2014/main" id="{D9E457A8-1E54-47A8-A1EA-C85F79F7EB54}"/>
                </a:ext>
              </a:extLst>
            </p:cNvPr>
            <p:cNvSpPr txBox="1">
              <a:spLocks noChangeArrowheads="1"/>
            </p:cNvSpPr>
            <p:nvPr/>
          </p:nvSpPr>
          <p:spPr bwMode="auto">
            <a:xfrm>
              <a:off x="1941513" y="1476375"/>
              <a:ext cx="547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BSA</a:t>
              </a:r>
            </a:p>
          </p:txBody>
        </p:sp>
        <p:grpSp>
          <p:nvGrpSpPr>
            <p:cNvPr id="32774" name="Group 29">
              <a:extLst>
                <a:ext uri="{FF2B5EF4-FFF2-40B4-BE49-F238E27FC236}">
                  <a16:creationId xmlns:a16="http://schemas.microsoft.com/office/drawing/2014/main" id="{2A17D403-7218-41A4-A257-6AF170925303}"/>
                </a:ext>
              </a:extLst>
            </p:cNvPr>
            <p:cNvGrpSpPr>
              <a:grpSpLocks/>
            </p:cNvGrpSpPr>
            <p:nvPr/>
          </p:nvGrpSpPr>
          <p:grpSpPr bwMode="auto">
            <a:xfrm>
              <a:off x="569913" y="1846263"/>
              <a:ext cx="3429000" cy="1916112"/>
              <a:chOff x="569913" y="1846263"/>
              <a:chExt cx="3429000" cy="1916112"/>
            </a:xfrm>
          </p:grpSpPr>
          <p:sp>
            <p:nvSpPr>
              <p:cNvPr id="5" name="Rectangle 4">
                <a:extLst>
                  <a:ext uri="{FF2B5EF4-FFF2-40B4-BE49-F238E27FC236}">
                    <a16:creationId xmlns:a16="http://schemas.microsoft.com/office/drawing/2014/main" id="{11F368BC-66B3-496B-9901-EC0122683C4E}"/>
                  </a:ext>
                </a:extLst>
              </p:cNvPr>
              <p:cNvSpPr>
                <a:spLocks noChangeArrowheads="1"/>
              </p:cNvSpPr>
              <p:nvPr/>
            </p:nvSpPr>
            <p:spPr bwMode="auto">
              <a:xfrm>
                <a:off x="1865313" y="3457575"/>
                <a:ext cx="2133600" cy="304800"/>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solidFill>
                      <a:srgbClr val="000000"/>
                    </a:solidFill>
                  </a:rPr>
                  <a:t>TSM Sensor</a:t>
                </a:r>
              </a:p>
            </p:txBody>
          </p:sp>
          <p:sp>
            <p:nvSpPr>
              <p:cNvPr id="8" name="Oval 7">
                <a:extLst>
                  <a:ext uri="{FF2B5EF4-FFF2-40B4-BE49-F238E27FC236}">
                    <a16:creationId xmlns:a16="http://schemas.microsoft.com/office/drawing/2014/main" id="{28E4B0BA-539A-455C-B484-8431191986F6}"/>
                  </a:ext>
                </a:extLst>
              </p:cNvPr>
              <p:cNvSpPr/>
              <p:nvPr/>
            </p:nvSpPr>
            <p:spPr>
              <a:xfrm>
                <a:off x="2627313" y="2619375"/>
                <a:ext cx="76200" cy="838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0" name="Oval 9">
                <a:extLst>
                  <a:ext uri="{FF2B5EF4-FFF2-40B4-BE49-F238E27FC236}">
                    <a16:creationId xmlns:a16="http://schemas.microsoft.com/office/drawing/2014/main" id="{3465CCA0-D2E3-4B56-A34C-5661F86FEE44}"/>
                  </a:ext>
                </a:extLst>
              </p:cNvPr>
              <p:cNvSpPr/>
              <p:nvPr/>
            </p:nvSpPr>
            <p:spPr>
              <a:xfrm>
                <a:off x="3465513" y="2619375"/>
                <a:ext cx="76200" cy="838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1" name="Oval 10">
                <a:extLst>
                  <a:ext uri="{FF2B5EF4-FFF2-40B4-BE49-F238E27FC236}">
                    <a16:creationId xmlns:a16="http://schemas.microsoft.com/office/drawing/2014/main" id="{83DF865B-713B-4FDA-8E0D-8603AEFFB5A3}"/>
                  </a:ext>
                </a:extLst>
              </p:cNvPr>
              <p:cNvSpPr/>
              <p:nvPr/>
            </p:nvSpPr>
            <p:spPr>
              <a:xfrm>
                <a:off x="3008313" y="2619375"/>
                <a:ext cx="76200" cy="838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2" name="Oval 11">
                <a:extLst>
                  <a:ext uri="{FF2B5EF4-FFF2-40B4-BE49-F238E27FC236}">
                    <a16:creationId xmlns:a16="http://schemas.microsoft.com/office/drawing/2014/main" id="{27151AC7-EEDC-42A8-840A-4E36D3759F2E}"/>
                  </a:ext>
                </a:extLst>
              </p:cNvPr>
              <p:cNvSpPr/>
              <p:nvPr/>
            </p:nvSpPr>
            <p:spPr>
              <a:xfrm>
                <a:off x="2170113" y="2619375"/>
                <a:ext cx="76200" cy="838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3" name="Oval 12">
                <a:extLst>
                  <a:ext uri="{FF2B5EF4-FFF2-40B4-BE49-F238E27FC236}">
                    <a16:creationId xmlns:a16="http://schemas.microsoft.com/office/drawing/2014/main" id="{DF39F957-79CE-4163-AD7A-880E442A0B80}"/>
                  </a:ext>
                </a:extLst>
              </p:cNvPr>
              <p:cNvSpPr/>
              <p:nvPr/>
            </p:nvSpPr>
            <p:spPr>
              <a:xfrm>
                <a:off x="1789113" y="2314575"/>
                <a:ext cx="304800" cy="533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4" name="Oval 13">
                <a:extLst>
                  <a:ext uri="{FF2B5EF4-FFF2-40B4-BE49-F238E27FC236}">
                    <a16:creationId xmlns:a16="http://schemas.microsoft.com/office/drawing/2014/main" id="{75FB4A1B-66C8-423F-A6E0-0088CE04B625}"/>
                  </a:ext>
                </a:extLst>
              </p:cNvPr>
              <p:cNvSpPr/>
              <p:nvPr/>
            </p:nvSpPr>
            <p:spPr>
              <a:xfrm>
                <a:off x="2246313" y="2314575"/>
                <a:ext cx="304800" cy="533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5" name="Oval 14">
                <a:extLst>
                  <a:ext uri="{FF2B5EF4-FFF2-40B4-BE49-F238E27FC236}">
                    <a16:creationId xmlns:a16="http://schemas.microsoft.com/office/drawing/2014/main" id="{A639A718-83D2-400A-A439-CDC74C0E3708}"/>
                  </a:ext>
                </a:extLst>
              </p:cNvPr>
              <p:cNvSpPr/>
              <p:nvPr/>
            </p:nvSpPr>
            <p:spPr>
              <a:xfrm>
                <a:off x="3084513" y="2314575"/>
                <a:ext cx="304800" cy="533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6" name="Oval 15">
                <a:extLst>
                  <a:ext uri="{FF2B5EF4-FFF2-40B4-BE49-F238E27FC236}">
                    <a16:creationId xmlns:a16="http://schemas.microsoft.com/office/drawing/2014/main" id="{9E950C12-8338-4E8D-9F5B-8A94755B9B37}"/>
                  </a:ext>
                </a:extLst>
              </p:cNvPr>
              <p:cNvSpPr/>
              <p:nvPr/>
            </p:nvSpPr>
            <p:spPr>
              <a:xfrm>
                <a:off x="3541713" y="2314575"/>
                <a:ext cx="304800" cy="533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7" name="Oval 16">
                <a:extLst>
                  <a:ext uri="{FF2B5EF4-FFF2-40B4-BE49-F238E27FC236}">
                    <a16:creationId xmlns:a16="http://schemas.microsoft.com/office/drawing/2014/main" id="{A62DAA1B-39CE-4B52-9CE6-9D1D612B071A}"/>
                  </a:ext>
                </a:extLst>
              </p:cNvPr>
              <p:cNvSpPr/>
              <p:nvPr/>
            </p:nvSpPr>
            <p:spPr>
              <a:xfrm>
                <a:off x="2703513" y="2314575"/>
                <a:ext cx="304800" cy="533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32785" name="TextBox 17">
                <a:extLst>
                  <a:ext uri="{FF2B5EF4-FFF2-40B4-BE49-F238E27FC236}">
                    <a16:creationId xmlns:a16="http://schemas.microsoft.com/office/drawing/2014/main" id="{78B7A528-C52F-47E2-A4B7-B8D9FFFF0844}"/>
                  </a:ext>
                </a:extLst>
              </p:cNvPr>
              <p:cNvSpPr txBox="1">
                <a:spLocks noChangeArrowheads="1"/>
              </p:cNvSpPr>
              <p:nvPr/>
            </p:nvSpPr>
            <p:spPr bwMode="auto">
              <a:xfrm>
                <a:off x="569913" y="3013075"/>
                <a:ext cx="542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AFP</a:t>
                </a:r>
              </a:p>
            </p:txBody>
          </p:sp>
          <p:sp>
            <p:nvSpPr>
              <p:cNvPr id="32786" name="TextBox 19">
                <a:extLst>
                  <a:ext uri="{FF2B5EF4-FFF2-40B4-BE49-F238E27FC236}">
                    <a16:creationId xmlns:a16="http://schemas.microsoft.com/office/drawing/2014/main" id="{E344CE2B-AF2B-4781-937D-2B2FB731C865}"/>
                  </a:ext>
                </a:extLst>
              </p:cNvPr>
              <p:cNvSpPr txBox="1">
                <a:spLocks noChangeArrowheads="1"/>
              </p:cNvSpPr>
              <p:nvPr/>
            </p:nvSpPr>
            <p:spPr bwMode="auto">
              <a:xfrm>
                <a:off x="646113" y="2390775"/>
                <a:ext cx="6378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Lectin</a:t>
                </a:r>
              </a:p>
            </p:txBody>
          </p:sp>
          <p:cxnSp>
            <p:nvCxnSpPr>
              <p:cNvPr id="22" name="Straight Arrow Connector 21">
                <a:extLst>
                  <a:ext uri="{FF2B5EF4-FFF2-40B4-BE49-F238E27FC236}">
                    <a16:creationId xmlns:a16="http://schemas.microsoft.com/office/drawing/2014/main" id="{D35DEB6B-585D-4AB4-A568-5F8D72E6F8AE}"/>
                  </a:ext>
                </a:extLst>
              </p:cNvPr>
              <p:cNvCxnSpPr/>
              <p:nvPr/>
            </p:nvCxnSpPr>
            <p:spPr>
              <a:xfrm>
                <a:off x="1255713" y="2619375"/>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A70BC8D-B5D2-4036-8887-38125F2F906F}"/>
                  </a:ext>
                </a:extLst>
              </p:cNvPr>
              <p:cNvCxnSpPr/>
              <p:nvPr/>
            </p:nvCxnSpPr>
            <p:spPr>
              <a:xfrm rot="5400000">
                <a:off x="1787526" y="2228850"/>
                <a:ext cx="773112" cy="7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72645AF0-13B2-41E1-B010-C7C57490F582}"/>
                  </a:ext>
                </a:extLst>
              </p:cNvPr>
              <p:cNvSpPr/>
              <p:nvPr/>
            </p:nvSpPr>
            <p:spPr>
              <a:xfrm>
                <a:off x="1789113" y="2847975"/>
                <a:ext cx="381000" cy="6096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36" name="Oval 35">
                <a:extLst>
                  <a:ext uri="{FF2B5EF4-FFF2-40B4-BE49-F238E27FC236}">
                    <a16:creationId xmlns:a16="http://schemas.microsoft.com/office/drawing/2014/main" id="{4F460E0C-D12A-48DD-BC9E-D51A5AC6F2CD}"/>
                  </a:ext>
                </a:extLst>
              </p:cNvPr>
              <p:cNvSpPr/>
              <p:nvPr/>
            </p:nvSpPr>
            <p:spPr>
              <a:xfrm>
                <a:off x="2227263" y="2847975"/>
                <a:ext cx="381000" cy="6096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37" name="Oval 36">
                <a:extLst>
                  <a:ext uri="{FF2B5EF4-FFF2-40B4-BE49-F238E27FC236}">
                    <a16:creationId xmlns:a16="http://schemas.microsoft.com/office/drawing/2014/main" id="{D32BE959-EEBC-4751-B9CA-09F55099DDB5}"/>
                  </a:ext>
                </a:extLst>
              </p:cNvPr>
              <p:cNvSpPr/>
              <p:nvPr/>
            </p:nvSpPr>
            <p:spPr>
              <a:xfrm>
                <a:off x="2665413" y="2847975"/>
                <a:ext cx="381000" cy="6096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38" name="Oval 37">
                <a:extLst>
                  <a:ext uri="{FF2B5EF4-FFF2-40B4-BE49-F238E27FC236}">
                    <a16:creationId xmlns:a16="http://schemas.microsoft.com/office/drawing/2014/main" id="{240F29BE-531C-448A-913D-3C297FF7FCBD}"/>
                  </a:ext>
                </a:extLst>
              </p:cNvPr>
              <p:cNvSpPr/>
              <p:nvPr/>
            </p:nvSpPr>
            <p:spPr>
              <a:xfrm>
                <a:off x="3103563" y="2847975"/>
                <a:ext cx="381000" cy="6096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40" name="Oval 39">
                <a:extLst>
                  <a:ext uri="{FF2B5EF4-FFF2-40B4-BE49-F238E27FC236}">
                    <a16:creationId xmlns:a16="http://schemas.microsoft.com/office/drawing/2014/main" id="{A856D9A7-22D7-4BF9-92DB-5F11AA6C383B}"/>
                  </a:ext>
                </a:extLst>
              </p:cNvPr>
              <p:cNvSpPr/>
              <p:nvPr/>
            </p:nvSpPr>
            <p:spPr>
              <a:xfrm>
                <a:off x="3541713" y="2847975"/>
                <a:ext cx="381000" cy="6096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cxnSp>
            <p:nvCxnSpPr>
              <p:cNvPr id="48" name="Straight Arrow Connector 47">
                <a:extLst>
                  <a:ext uri="{FF2B5EF4-FFF2-40B4-BE49-F238E27FC236}">
                    <a16:creationId xmlns:a16="http://schemas.microsoft.com/office/drawing/2014/main" id="{B44FC358-FC55-46B0-A4B7-CC980B724E34}"/>
                  </a:ext>
                </a:extLst>
              </p:cNvPr>
              <p:cNvCxnSpPr>
                <a:stCxn id="32785" idx="3"/>
                <a:endCxn id="35" idx="2"/>
              </p:cNvCxnSpPr>
              <p:nvPr/>
            </p:nvCxnSpPr>
            <p:spPr>
              <a:xfrm flipV="1">
                <a:off x="1112838" y="3152775"/>
                <a:ext cx="676275" cy="44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aphicFrame>
        <p:nvGraphicFramePr>
          <p:cNvPr id="32" name="Chart 31">
            <a:extLst>
              <a:ext uri="{FF2B5EF4-FFF2-40B4-BE49-F238E27FC236}">
                <a16:creationId xmlns:a16="http://schemas.microsoft.com/office/drawing/2014/main" id="{10E0846F-5C7A-4490-BD8F-92A182579188}"/>
              </a:ext>
            </a:extLst>
          </p:cNvPr>
          <p:cNvGraphicFramePr>
            <a:graphicFrameLocks/>
          </p:cNvGraphicFramePr>
          <p:nvPr>
            <p:extLst>
              <p:ext uri="{D42A27DB-BD31-4B8C-83A1-F6EECF244321}">
                <p14:modId xmlns:p14="http://schemas.microsoft.com/office/powerpoint/2010/main" val="214945432"/>
              </p:ext>
            </p:extLst>
          </p:nvPr>
        </p:nvGraphicFramePr>
        <p:xfrm>
          <a:off x="755650" y="3654426"/>
          <a:ext cx="7962900" cy="2794000"/>
        </p:xfrm>
        <a:graphic>
          <a:graphicData uri="http://schemas.openxmlformats.org/drawingml/2006/chart">
            <c:chart xmlns:c="http://schemas.openxmlformats.org/drawingml/2006/chart" xmlns:r="http://schemas.openxmlformats.org/officeDocument/2006/relationships" r:id="rId2"/>
          </a:graphicData>
        </a:graphic>
      </p:graphicFrame>
      <p:sp>
        <p:nvSpPr>
          <p:cNvPr id="32772" name="Title 32">
            <a:extLst>
              <a:ext uri="{FF2B5EF4-FFF2-40B4-BE49-F238E27FC236}">
                <a16:creationId xmlns:a16="http://schemas.microsoft.com/office/drawing/2014/main" id="{047858A0-38B1-438B-8D01-AB33D19AB06A}"/>
              </a:ext>
            </a:extLst>
          </p:cNvPr>
          <p:cNvSpPr>
            <a:spLocks noGrp="1"/>
          </p:cNvSpPr>
          <p:nvPr>
            <p:ph type="title"/>
          </p:nvPr>
        </p:nvSpPr>
        <p:spPr/>
        <p:txBody>
          <a:bodyPr/>
          <a:lstStyle/>
          <a:p>
            <a:r>
              <a:rPr lang="en-US" altLang="en-US" sz="2800">
                <a:ea typeface="ＭＳ Ｐゴシック" panose="020B0600070205080204" pitchFamily="34" charset="-128"/>
              </a:rPr>
              <a:t>rAALs have higher binding affinity for core fucose targets as compared to the commercial lectin</a:t>
            </a:r>
          </a:p>
        </p:txBody>
      </p:sp>
      <p:sp>
        <p:nvSpPr>
          <p:cNvPr id="4" name="Slide Number Placeholder 3">
            <a:extLst>
              <a:ext uri="{FF2B5EF4-FFF2-40B4-BE49-F238E27FC236}">
                <a16:creationId xmlns:a16="http://schemas.microsoft.com/office/drawing/2014/main" id="{2251A292-CD85-4323-843B-C86E08847E79}"/>
              </a:ext>
            </a:extLst>
          </p:cNvPr>
          <p:cNvSpPr>
            <a:spLocks noGrp="1"/>
          </p:cNvSpPr>
          <p:nvPr>
            <p:ph type="sldNum" sz="quarter" idx="12"/>
          </p:nvPr>
        </p:nvSpPr>
        <p:spPr/>
        <p:txBody>
          <a:bodyPr/>
          <a:lstStyle/>
          <a:p>
            <a:pPr>
              <a:defRPr/>
            </a:pPr>
            <a:fld id="{1465E028-8B1C-4B97-AD75-1F168FE89836}" type="slidenum">
              <a:rPr lang="en-US" smtClean="0"/>
              <a:pPr>
                <a:defRPr/>
              </a:pPr>
              <a:t>50</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E93B48C-4884-401E-93EC-A00368FB5D6E}"/>
              </a:ext>
            </a:extLst>
          </p:cNvPr>
          <p:cNvSpPr>
            <a:spLocks noGrp="1"/>
          </p:cNvSpPr>
          <p:nvPr>
            <p:ph type="title"/>
          </p:nvPr>
        </p:nvSpPr>
        <p:spPr>
          <a:xfrm>
            <a:off x="457200" y="-93638"/>
            <a:ext cx="8229600" cy="1143000"/>
          </a:xfrm>
        </p:spPr>
        <p:txBody>
          <a:bodyPr/>
          <a:lstStyle/>
          <a:p>
            <a:r>
              <a:rPr lang="en-US" sz="2400" dirty="0" err="1"/>
              <a:t>Glycosidic</a:t>
            </a:r>
            <a:r>
              <a:rPr lang="en-US" sz="2400" dirty="0"/>
              <a:t> Linkage</a:t>
            </a:r>
          </a:p>
        </p:txBody>
      </p:sp>
      <p:sp>
        <p:nvSpPr>
          <p:cNvPr id="4" name="Slide Number Placeholder 3">
            <a:extLst>
              <a:ext uri="{FF2B5EF4-FFF2-40B4-BE49-F238E27FC236}">
                <a16:creationId xmlns:a16="http://schemas.microsoft.com/office/drawing/2014/main" id="{4A5CCE93-77FF-4EB5-A978-E70DC40D0DD4}"/>
              </a:ext>
            </a:extLst>
          </p:cNvPr>
          <p:cNvSpPr>
            <a:spLocks noGrp="1"/>
          </p:cNvSpPr>
          <p:nvPr>
            <p:ph type="sldNum" sz="quarter" idx="12"/>
          </p:nvPr>
        </p:nvSpPr>
        <p:spPr/>
        <p:txBody>
          <a:bodyPr/>
          <a:lstStyle/>
          <a:p>
            <a:pPr>
              <a:defRPr/>
            </a:pPr>
            <a:fld id="{2183CC58-EAB1-4747-A5E7-7E701D7D232C}" type="slidenum">
              <a:rPr lang="en-US" smtClean="0"/>
              <a:pPr>
                <a:defRPr/>
              </a:pPr>
              <a:t>6</a:t>
            </a:fld>
            <a:endParaRPr lang="en-US"/>
          </a:p>
        </p:txBody>
      </p:sp>
      <p:grpSp>
        <p:nvGrpSpPr>
          <p:cNvPr id="2" name="Group 1">
            <a:extLst>
              <a:ext uri="{FF2B5EF4-FFF2-40B4-BE49-F238E27FC236}">
                <a16:creationId xmlns:a16="http://schemas.microsoft.com/office/drawing/2014/main" id="{CF2E0B54-0B27-B134-FDC6-068DA64EDFA4}"/>
              </a:ext>
            </a:extLst>
          </p:cNvPr>
          <p:cNvGrpSpPr/>
          <p:nvPr/>
        </p:nvGrpSpPr>
        <p:grpSpPr>
          <a:xfrm>
            <a:off x="679119" y="913936"/>
            <a:ext cx="7315193" cy="5577840"/>
            <a:chOff x="679119" y="1280160"/>
            <a:chExt cx="7315193" cy="5577840"/>
          </a:xfrm>
        </p:grpSpPr>
        <p:pic>
          <p:nvPicPr>
            <p:cNvPr id="6" name="Picture 5" descr="A close up of a map&#10;&#10;Description automatically generated">
              <a:extLst>
                <a:ext uri="{FF2B5EF4-FFF2-40B4-BE49-F238E27FC236}">
                  <a16:creationId xmlns:a16="http://schemas.microsoft.com/office/drawing/2014/main" id="{498D4DF2-3F04-4353-99F3-B3CD2C6F229C}"/>
                </a:ext>
              </a:extLst>
            </p:cNvPr>
            <p:cNvPicPr>
              <a:picLocks noChangeAspect="1"/>
            </p:cNvPicPr>
            <p:nvPr/>
          </p:nvPicPr>
          <p:blipFill>
            <a:blip r:embed="rId2"/>
            <a:stretch>
              <a:fillRect/>
            </a:stretch>
          </p:blipFill>
          <p:spPr>
            <a:xfrm>
              <a:off x="679119" y="1280160"/>
              <a:ext cx="7315193" cy="5577840"/>
            </a:xfrm>
            <a:prstGeom prst="rect">
              <a:avLst/>
            </a:prstGeom>
            <a:noFill/>
          </p:spPr>
        </p:pic>
        <p:sp>
          <p:nvSpPr>
            <p:cNvPr id="9" name="TextBox 8">
              <a:extLst>
                <a:ext uri="{FF2B5EF4-FFF2-40B4-BE49-F238E27FC236}">
                  <a16:creationId xmlns:a16="http://schemas.microsoft.com/office/drawing/2014/main" id="{65696743-6E54-9D3A-1E48-4A1A4AE2E1E8}"/>
                </a:ext>
              </a:extLst>
            </p:cNvPr>
            <p:cNvSpPr txBox="1"/>
            <p:nvPr/>
          </p:nvSpPr>
          <p:spPr>
            <a:xfrm>
              <a:off x="2945027" y="3792081"/>
              <a:ext cx="1223319" cy="276999"/>
            </a:xfrm>
            <a:prstGeom prst="rect">
              <a:avLst/>
            </a:prstGeom>
            <a:noFill/>
          </p:spPr>
          <p:txBody>
            <a:bodyPr wrap="square">
              <a:spAutoFit/>
            </a:bodyPr>
            <a:lstStyle/>
            <a:p>
              <a:r>
                <a:rPr kumimoji="0" lang="en-US" altLang="en-US" sz="12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a:t>
              </a:r>
              <a:r>
                <a:rPr kumimoji="0" lang="en-US" altLang="en-US" sz="1200" b="0" i="0" u="none" strike="noStrike" kern="1200" cap="none" spc="0" normalizeH="0" baseline="0" noProof="0" dirty="0">
                  <a:ln>
                    <a:noFill/>
                  </a:ln>
                  <a:solidFill>
                    <a:srgbClr val="FF0000"/>
                  </a:solidFill>
                  <a:effectLst/>
                  <a:uLnTx/>
                  <a:uFillTx/>
                  <a:latin typeface="Symbol" panose="05050102010706020507" pitchFamily="18" charset="2"/>
                  <a:ea typeface="+mn-ea"/>
                  <a:cs typeface="Arial" pitchFamily="34" charset="0"/>
                </a:rPr>
                <a:t>a </a:t>
              </a:r>
              <a:r>
                <a:rPr kumimoji="0" lang="en-US" altLang="en-US" sz="1200" b="0" i="0" u="none" strike="noStrike" kern="1200" cap="none" spc="0" normalizeH="0" baseline="0" noProof="0" dirty="0">
                  <a:ln>
                    <a:noFill/>
                  </a:ln>
                  <a:solidFill>
                    <a:srgbClr val="FF0000"/>
                  </a:solidFill>
                  <a:effectLst/>
                  <a:uLnTx/>
                  <a:uFillTx/>
                  <a:latin typeface="Calibri"/>
                  <a:ea typeface="+mn-ea"/>
                  <a:cs typeface="Arial" pitchFamily="34" charset="0"/>
                </a:rPr>
                <a:t>1-4  </a:t>
              </a:r>
              <a:r>
                <a:rPr kumimoji="0" lang="en-US" altLang="en-US" sz="1200" b="0" i="0" u="none" strike="noStrike" kern="1200" cap="none" spc="0" normalizeH="0" baseline="0" noProof="0" dirty="0">
                  <a:ln>
                    <a:noFill/>
                  </a:ln>
                  <a:solidFill>
                    <a:prstClr val="black"/>
                  </a:solidFill>
                  <a:effectLst/>
                  <a:uLnTx/>
                  <a:uFillTx/>
                  <a:latin typeface="Calibri"/>
                  <a:ea typeface="+mn-ea"/>
                  <a:cs typeface="Arial" pitchFamily="34" charset="0"/>
                </a:rPr>
                <a:t>linkage)</a:t>
              </a:r>
              <a:endParaRPr lang="en-US" sz="1200" dirty="0"/>
            </a:p>
          </p:txBody>
        </p:sp>
        <p:sp>
          <p:nvSpPr>
            <p:cNvPr id="10" name="TextBox 9">
              <a:extLst>
                <a:ext uri="{FF2B5EF4-FFF2-40B4-BE49-F238E27FC236}">
                  <a16:creationId xmlns:a16="http://schemas.microsoft.com/office/drawing/2014/main" id="{948312A6-C480-FB4D-432F-DA453F31FE61}"/>
                </a:ext>
              </a:extLst>
            </p:cNvPr>
            <p:cNvSpPr txBox="1"/>
            <p:nvPr/>
          </p:nvSpPr>
          <p:spPr>
            <a:xfrm>
              <a:off x="5404022" y="4845922"/>
              <a:ext cx="1223319" cy="276999"/>
            </a:xfrm>
            <a:prstGeom prst="rect">
              <a:avLst/>
            </a:prstGeom>
            <a:noFill/>
          </p:spPr>
          <p:txBody>
            <a:bodyPr wrap="square">
              <a:spAutoFit/>
            </a:bodyPr>
            <a:lstStyle/>
            <a:p>
              <a:r>
                <a:rPr kumimoji="0" lang="en-US" altLang="en-US" sz="12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a:t>
              </a:r>
              <a:r>
                <a:rPr kumimoji="0" lang="en-US" altLang="en-US" sz="1200" b="0" i="0" u="none" strike="noStrike" kern="1200" cap="none" spc="0" normalizeH="0" baseline="0" noProof="0" dirty="0">
                  <a:ln>
                    <a:noFill/>
                  </a:ln>
                  <a:solidFill>
                    <a:srgbClr val="FF0000"/>
                  </a:solidFill>
                  <a:effectLst/>
                  <a:uLnTx/>
                  <a:uFillTx/>
                  <a:latin typeface="Symbol" panose="05050102010706020507" pitchFamily="18" charset="2"/>
                  <a:ea typeface="+mn-ea"/>
                  <a:cs typeface="Arial" pitchFamily="34" charset="0"/>
                </a:rPr>
                <a:t>a </a:t>
              </a:r>
              <a:r>
                <a:rPr kumimoji="0" lang="en-US" altLang="en-US" sz="1200" b="0" i="0" u="none" strike="noStrike" kern="1200" cap="none" spc="0" normalizeH="0" baseline="0" noProof="0" dirty="0">
                  <a:ln>
                    <a:noFill/>
                  </a:ln>
                  <a:solidFill>
                    <a:srgbClr val="FF0000"/>
                  </a:solidFill>
                  <a:effectLst/>
                  <a:uLnTx/>
                  <a:uFillTx/>
                  <a:latin typeface="Calibri"/>
                  <a:ea typeface="+mn-ea"/>
                  <a:cs typeface="Arial" pitchFamily="34" charset="0"/>
                </a:rPr>
                <a:t>1-6  </a:t>
              </a:r>
              <a:r>
                <a:rPr kumimoji="0" lang="en-US" altLang="en-US" sz="1200" b="0" i="0" u="none" strike="noStrike" kern="1200" cap="none" spc="0" normalizeH="0" baseline="0" noProof="0" dirty="0">
                  <a:ln>
                    <a:noFill/>
                  </a:ln>
                  <a:solidFill>
                    <a:prstClr val="black"/>
                  </a:solidFill>
                  <a:effectLst/>
                  <a:uLnTx/>
                  <a:uFillTx/>
                  <a:latin typeface="Calibri"/>
                  <a:ea typeface="+mn-ea"/>
                  <a:cs typeface="Arial" pitchFamily="34" charset="0"/>
                </a:rPr>
                <a:t>linkage)</a:t>
              </a:r>
              <a:endParaRPr lang="en-US" sz="1200" dirty="0"/>
            </a:p>
          </p:txBody>
        </p:sp>
        <p:cxnSp>
          <p:nvCxnSpPr>
            <p:cNvPr id="13" name="Straight Arrow Connector 12">
              <a:extLst>
                <a:ext uri="{FF2B5EF4-FFF2-40B4-BE49-F238E27FC236}">
                  <a16:creationId xmlns:a16="http://schemas.microsoft.com/office/drawing/2014/main" id="{C7BF096A-B8FB-70AA-ECBB-EA0928B3A9A2}"/>
                </a:ext>
              </a:extLst>
            </p:cNvPr>
            <p:cNvCxnSpPr>
              <a:cxnSpLocks/>
            </p:cNvCxnSpPr>
            <p:nvPr/>
          </p:nvCxnSpPr>
          <p:spPr>
            <a:xfrm>
              <a:off x="3575222" y="4069080"/>
              <a:ext cx="0" cy="4040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75CAF262-81E3-CEDD-9C34-317BEB876239}"/>
                </a:ext>
              </a:extLst>
            </p:cNvPr>
            <p:cNvCxnSpPr>
              <a:cxnSpLocks/>
            </p:cNvCxnSpPr>
            <p:nvPr/>
          </p:nvCxnSpPr>
          <p:spPr>
            <a:xfrm flipH="1">
              <a:off x="5148648" y="4984422"/>
              <a:ext cx="25537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126140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1DA6-BB79-4016-8BF9-E02BA7D76490}"/>
              </a:ext>
            </a:extLst>
          </p:cNvPr>
          <p:cNvSpPr>
            <a:spLocks noGrp="1"/>
          </p:cNvSpPr>
          <p:nvPr>
            <p:ph type="title"/>
          </p:nvPr>
        </p:nvSpPr>
        <p:spPr/>
        <p:txBody>
          <a:bodyPr/>
          <a:lstStyle/>
          <a:p>
            <a:r>
              <a:rPr lang="en-US" sz="4000" dirty="0"/>
              <a:t>Lectins</a:t>
            </a:r>
          </a:p>
        </p:txBody>
      </p:sp>
      <p:sp>
        <p:nvSpPr>
          <p:cNvPr id="3" name="Rectangle 2">
            <a:extLst>
              <a:ext uri="{FF2B5EF4-FFF2-40B4-BE49-F238E27FC236}">
                <a16:creationId xmlns:a16="http://schemas.microsoft.com/office/drawing/2014/main" id="{5B243270-D522-4216-9D9D-E8CB18573165}"/>
              </a:ext>
            </a:extLst>
          </p:cNvPr>
          <p:cNvSpPr>
            <a:spLocks noChangeAspect="1"/>
          </p:cNvSpPr>
          <p:nvPr/>
        </p:nvSpPr>
        <p:spPr>
          <a:xfrm>
            <a:off x="0" y="1417638"/>
            <a:ext cx="9052538" cy="4480560"/>
          </a:xfrm>
          <a:prstGeom prst="rect">
            <a:avLst/>
          </a:prstGeom>
        </p:spPr>
        <p:txBody>
          <a:bodyPr wrap="square">
            <a:spAutoFit/>
          </a:bodyPr>
          <a:lstStyle/>
          <a:p>
            <a:r>
              <a:rPr lang="en-US" b="1" dirty="0">
                <a:solidFill>
                  <a:srgbClr val="222222"/>
                </a:solidFill>
                <a:latin typeface="Arial" panose="020B0604020202020204" pitchFamily="34" charset="0"/>
              </a:rPr>
              <a:t>Lectins</a:t>
            </a:r>
            <a:r>
              <a:rPr lang="en-US" dirty="0">
                <a:solidFill>
                  <a:srgbClr val="222222"/>
                </a:solidFill>
                <a:latin typeface="Arial" panose="020B0604020202020204" pitchFamily="34" charset="0"/>
              </a:rPr>
              <a:t> are </a:t>
            </a:r>
            <a:r>
              <a:rPr lang="en-US" dirty="0">
                <a:solidFill>
                  <a:srgbClr val="0B0080"/>
                </a:solidFill>
                <a:latin typeface="Arial" panose="020B0604020202020204" pitchFamily="34" charset="0"/>
                <a:hlinkClick r:id="rId2" tooltip="Carbohydrate"/>
              </a:rPr>
              <a:t>carbohydrate</a:t>
            </a:r>
            <a:r>
              <a:rPr lang="en-US" dirty="0">
                <a:solidFill>
                  <a:srgbClr val="222222"/>
                </a:solidFill>
                <a:latin typeface="Arial" panose="020B0604020202020204" pitchFamily="34" charset="0"/>
              </a:rPr>
              <a:t>-binding </a:t>
            </a:r>
            <a:r>
              <a:rPr lang="en-US" dirty="0">
                <a:solidFill>
                  <a:srgbClr val="0B0080"/>
                </a:solidFill>
                <a:latin typeface="Arial" panose="020B0604020202020204" pitchFamily="34" charset="0"/>
                <a:hlinkClick r:id="rId3" tooltip="Protein"/>
              </a:rPr>
              <a:t>proteins</a:t>
            </a:r>
            <a:r>
              <a:rPr lang="en-US" dirty="0">
                <a:solidFill>
                  <a:srgbClr val="222222"/>
                </a:solidFill>
                <a:latin typeface="Arial" panose="020B0604020202020204" pitchFamily="34" charset="0"/>
              </a:rPr>
              <a:t> that are highly specific for sugar </a:t>
            </a:r>
            <a:r>
              <a:rPr lang="en-US" dirty="0">
                <a:solidFill>
                  <a:srgbClr val="0B0080"/>
                </a:solidFill>
                <a:latin typeface="Arial" panose="020B0604020202020204" pitchFamily="34" charset="0"/>
                <a:hlinkClick r:id="rId4" tooltip="Moiety (chemistry)"/>
              </a:rPr>
              <a:t>groups</a:t>
            </a:r>
            <a:r>
              <a:rPr lang="en-US" dirty="0">
                <a:solidFill>
                  <a:srgbClr val="222222"/>
                </a:solidFill>
                <a:latin typeface="Arial" panose="020B0604020202020204" pitchFamily="34" charset="0"/>
              </a:rPr>
              <a:t> of other molecules. Lectins have a role in recognition on the cellular and molecular level and play numerous roles in biological recognition phenomena involving cells, carbohydrates, and proteins.</a:t>
            </a:r>
            <a:r>
              <a:rPr lang="en-US" baseline="30000" dirty="0">
                <a:solidFill>
                  <a:srgbClr val="0B0080"/>
                </a:solidFill>
                <a:latin typeface="Arial" panose="020B0604020202020204" pitchFamily="34" charset="0"/>
                <a:hlinkClick r:id="rId5"/>
              </a:rPr>
              <a:t>[1]</a:t>
            </a:r>
            <a:r>
              <a:rPr lang="en-US" baseline="30000" dirty="0">
                <a:solidFill>
                  <a:srgbClr val="0B0080"/>
                </a:solidFill>
                <a:latin typeface="Arial" panose="020B0604020202020204" pitchFamily="34" charset="0"/>
                <a:hlinkClick r:id="rId6"/>
              </a:rPr>
              <a:t>[2]</a:t>
            </a:r>
            <a:r>
              <a:rPr lang="en-US" dirty="0">
                <a:solidFill>
                  <a:srgbClr val="222222"/>
                </a:solidFill>
                <a:latin typeface="Arial" panose="020B0604020202020204" pitchFamily="34" charset="0"/>
              </a:rPr>
              <a:t> Lectins also mediate attachment and binding of </a:t>
            </a:r>
            <a:r>
              <a:rPr lang="en-US" dirty="0">
                <a:solidFill>
                  <a:srgbClr val="0B0080"/>
                </a:solidFill>
                <a:latin typeface="Arial" panose="020B0604020202020204" pitchFamily="34" charset="0"/>
                <a:hlinkClick r:id="rId7" tooltip="Bacteria"/>
              </a:rPr>
              <a:t>bacteria</a:t>
            </a:r>
            <a:r>
              <a:rPr lang="en-US" dirty="0">
                <a:solidFill>
                  <a:srgbClr val="222222"/>
                </a:solidFill>
                <a:latin typeface="Arial" panose="020B0604020202020204" pitchFamily="34" charset="0"/>
              </a:rPr>
              <a:t> and </a:t>
            </a:r>
            <a:r>
              <a:rPr lang="en-US" dirty="0">
                <a:solidFill>
                  <a:srgbClr val="0B0080"/>
                </a:solidFill>
                <a:latin typeface="Arial" panose="020B0604020202020204" pitchFamily="34" charset="0"/>
                <a:hlinkClick r:id="rId8" tooltip="Viruses"/>
              </a:rPr>
              <a:t>viruses</a:t>
            </a:r>
            <a:r>
              <a:rPr lang="en-US" dirty="0">
                <a:solidFill>
                  <a:srgbClr val="222222"/>
                </a:solidFill>
                <a:latin typeface="Arial" panose="020B0604020202020204" pitchFamily="34" charset="0"/>
              </a:rPr>
              <a:t> to their intended targets.</a:t>
            </a:r>
          </a:p>
          <a:p>
            <a:r>
              <a:rPr lang="en-US" dirty="0">
                <a:solidFill>
                  <a:srgbClr val="222222"/>
                </a:solidFill>
                <a:latin typeface="Arial" panose="020B0604020202020204" pitchFamily="34" charset="0"/>
              </a:rPr>
              <a:t>Lectins are ubiquitous in nature and are found in many foods. Some foods such as beans and grains need to be cooked or fermented to reduce lectin content. Some lectins are beneficial, such as </a:t>
            </a:r>
            <a:r>
              <a:rPr lang="en-US" dirty="0">
                <a:solidFill>
                  <a:srgbClr val="0B0080"/>
                </a:solidFill>
                <a:latin typeface="Arial" panose="020B0604020202020204" pitchFamily="34" charset="0"/>
                <a:hlinkClick r:id="rId9" tooltip="CLEC11A"/>
              </a:rPr>
              <a:t>CLEC11A</a:t>
            </a:r>
            <a:r>
              <a:rPr lang="en-US" dirty="0">
                <a:solidFill>
                  <a:srgbClr val="222222"/>
                </a:solidFill>
                <a:latin typeface="Arial" panose="020B0604020202020204" pitchFamily="34" charset="0"/>
              </a:rPr>
              <a:t>, which promotes bone growth, while others may be powerful </a:t>
            </a:r>
            <a:r>
              <a:rPr lang="en-US" dirty="0">
                <a:solidFill>
                  <a:srgbClr val="0B0080"/>
                </a:solidFill>
                <a:latin typeface="Arial" panose="020B0604020202020204" pitchFamily="34" charset="0"/>
                <a:hlinkClick r:id="rId10" tooltip="Toxin"/>
              </a:rPr>
              <a:t>toxins</a:t>
            </a:r>
            <a:r>
              <a:rPr lang="en-US" dirty="0">
                <a:solidFill>
                  <a:srgbClr val="222222"/>
                </a:solidFill>
                <a:latin typeface="Arial" panose="020B0604020202020204" pitchFamily="34" charset="0"/>
              </a:rPr>
              <a:t> such as </a:t>
            </a:r>
            <a:r>
              <a:rPr lang="en-US" dirty="0">
                <a:solidFill>
                  <a:srgbClr val="0B0080"/>
                </a:solidFill>
                <a:latin typeface="Arial" panose="020B0604020202020204" pitchFamily="34" charset="0"/>
                <a:hlinkClick r:id="rId11" tooltip="Ricin"/>
              </a:rPr>
              <a:t>ricin</a:t>
            </a:r>
            <a:r>
              <a:rPr lang="en-US" dirty="0">
                <a:solidFill>
                  <a:srgbClr val="222222"/>
                </a:solidFill>
                <a:latin typeface="Arial" panose="020B0604020202020204" pitchFamily="34" charset="0"/>
              </a:rPr>
              <a:t>.</a:t>
            </a:r>
            <a:r>
              <a:rPr lang="en-US" baseline="30000" dirty="0">
                <a:solidFill>
                  <a:srgbClr val="0B0080"/>
                </a:solidFill>
                <a:latin typeface="Arial" panose="020B0604020202020204" pitchFamily="34" charset="0"/>
                <a:hlinkClick r:id="rId12"/>
              </a:rPr>
              <a:t>[3]</a:t>
            </a:r>
            <a:endParaRPr lang="en-US" dirty="0">
              <a:solidFill>
                <a:srgbClr val="222222"/>
              </a:solidFill>
              <a:latin typeface="Arial" panose="020B0604020202020204" pitchFamily="34" charset="0"/>
            </a:endParaRPr>
          </a:p>
          <a:p>
            <a:r>
              <a:rPr lang="en-US" dirty="0">
                <a:solidFill>
                  <a:srgbClr val="222222"/>
                </a:solidFill>
                <a:latin typeface="Arial" panose="020B0604020202020204" pitchFamily="34" charset="0"/>
              </a:rPr>
              <a:t>Lectins may be disabled by specific </a:t>
            </a:r>
            <a:r>
              <a:rPr lang="en-US" dirty="0">
                <a:solidFill>
                  <a:srgbClr val="0B0080"/>
                </a:solidFill>
                <a:latin typeface="Arial" panose="020B0604020202020204" pitchFamily="34" charset="0"/>
                <a:hlinkClick r:id="rId13" tooltip="Monosaccharides"/>
              </a:rPr>
              <a:t>mono-</a:t>
            </a:r>
            <a:r>
              <a:rPr lang="en-US" dirty="0">
                <a:solidFill>
                  <a:srgbClr val="222222"/>
                </a:solidFill>
                <a:latin typeface="Arial" panose="020B0604020202020204" pitchFamily="34" charset="0"/>
              </a:rPr>
              <a:t> and </a:t>
            </a:r>
            <a:r>
              <a:rPr lang="en-US" dirty="0">
                <a:solidFill>
                  <a:srgbClr val="0B0080"/>
                </a:solidFill>
                <a:latin typeface="Arial" panose="020B0604020202020204" pitchFamily="34" charset="0"/>
                <a:hlinkClick r:id="rId14" tooltip="Oligosaccharides"/>
              </a:rPr>
              <a:t>oligosaccharides</a:t>
            </a:r>
            <a:r>
              <a:rPr lang="en-US" dirty="0">
                <a:solidFill>
                  <a:srgbClr val="222222"/>
                </a:solidFill>
                <a:latin typeface="Arial" panose="020B0604020202020204" pitchFamily="34" charset="0"/>
              </a:rPr>
              <a:t>, which bind to ingested lectins from grains, legumes, </a:t>
            </a:r>
            <a:r>
              <a:rPr lang="en-US" dirty="0">
                <a:solidFill>
                  <a:srgbClr val="0B0080"/>
                </a:solidFill>
                <a:latin typeface="Arial" panose="020B0604020202020204" pitchFamily="34" charset="0"/>
                <a:hlinkClick r:id="rId15" tooltip="Nightshade"/>
              </a:rPr>
              <a:t>nightshade</a:t>
            </a:r>
            <a:r>
              <a:rPr lang="en-US" dirty="0">
                <a:solidFill>
                  <a:srgbClr val="222222"/>
                </a:solidFill>
                <a:latin typeface="Arial" panose="020B0604020202020204" pitchFamily="34" charset="0"/>
              </a:rPr>
              <a:t> plants, and dairy; binding can prevent their attachment to the carbohydrates within the cell membrane.</a:t>
            </a:r>
            <a:r>
              <a:rPr lang="en-US" baseline="30000" dirty="0">
                <a:solidFill>
                  <a:srgbClr val="0B0080"/>
                </a:solidFill>
                <a:latin typeface="Arial" panose="020B0604020202020204" pitchFamily="34" charset="0"/>
                <a:hlinkClick r:id="rId16"/>
              </a:rPr>
              <a:t>[4]</a:t>
            </a:r>
            <a:r>
              <a:rPr lang="en-US" dirty="0">
                <a:solidFill>
                  <a:srgbClr val="222222"/>
                </a:solidFill>
                <a:latin typeface="Arial" panose="020B0604020202020204" pitchFamily="34" charset="0"/>
              </a:rPr>
              <a:t> The selectivity of lectins means that they are useful for analyzing </a:t>
            </a:r>
            <a:r>
              <a:rPr lang="en-US" dirty="0">
                <a:solidFill>
                  <a:srgbClr val="0B0080"/>
                </a:solidFill>
                <a:latin typeface="Arial" panose="020B0604020202020204" pitchFamily="34" charset="0"/>
                <a:hlinkClick r:id="rId17" tooltip="Blood type"/>
              </a:rPr>
              <a:t>blood type</a:t>
            </a:r>
            <a:r>
              <a:rPr lang="en-US" dirty="0">
                <a:solidFill>
                  <a:srgbClr val="222222"/>
                </a:solidFill>
                <a:latin typeface="Arial" panose="020B0604020202020204" pitchFamily="34" charset="0"/>
              </a:rPr>
              <a:t>, and they have been researched for potential use in </a:t>
            </a:r>
            <a:r>
              <a:rPr lang="en-US" dirty="0">
                <a:solidFill>
                  <a:srgbClr val="0B0080"/>
                </a:solidFill>
                <a:latin typeface="Arial" panose="020B0604020202020204" pitchFamily="34" charset="0"/>
                <a:hlinkClick r:id="rId18" tooltip="Genetically engineered crops"/>
              </a:rPr>
              <a:t>genetically engineered crops</a:t>
            </a:r>
            <a:r>
              <a:rPr lang="en-US" dirty="0">
                <a:solidFill>
                  <a:srgbClr val="222222"/>
                </a:solidFill>
                <a:latin typeface="Arial" panose="020B0604020202020204" pitchFamily="34" charset="0"/>
              </a:rPr>
              <a:t> to transfer pest resistance.</a:t>
            </a:r>
            <a:endParaRPr lang="en-US" b="0" i="0" dirty="0">
              <a:solidFill>
                <a:srgbClr val="222222"/>
              </a:solidFill>
              <a:effectLst/>
              <a:latin typeface="Arial" panose="020B0604020202020204" pitchFamily="34" charset="0"/>
            </a:endParaRPr>
          </a:p>
        </p:txBody>
      </p:sp>
      <p:sp>
        <p:nvSpPr>
          <p:cNvPr id="6" name="Slide Number Placeholder 5">
            <a:extLst>
              <a:ext uri="{FF2B5EF4-FFF2-40B4-BE49-F238E27FC236}">
                <a16:creationId xmlns:a16="http://schemas.microsoft.com/office/drawing/2014/main" id="{7AF9DDC7-F53B-4D9F-AD94-C36A507FC1D4}"/>
              </a:ext>
            </a:extLst>
          </p:cNvPr>
          <p:cNvSpPr>
            <a:spLocks noGrp="1"/>
          </p:cNvSpPr>
          <p:nvPr>
            <p:ph type="sldNum" sz="quarter" idx="12"/>
          </p:nvPr>
        </p:nvSpPr>
        <p:spPr/>
        <p:txBody>
          <a:bodyPr/>
          <a:lstStyle/>
          <a:p>
            <a:pPr>
              <a:defRPr/>
            </a:pPr>
            <a:fld id="{1465E028-8B1C-4B97-AD75-1F168FE89836}" type="slidenum">
              <a:rPr lang="en-US" smtClean="0"/>
              <a:pPr>
                <a:defRPr/>
              </a:pPr>
              <a:t>7</a:t>
            </a:fld>
            <a:endParaRPr lang="en-US"/>
          </a:p>
        </p:txBody>
      </p:sp>
    </p:spTree>
    <p:extLst>
      <p:ext uri="{BB962C8B-B14F-4D97-AF65-F5344CB8AC3E}">
        <p14:creationId xmlns:p14="http://schemas.microsoft.com/office/powerpoint/2010/main" val="3080761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9457" y="144027"/>
            <a:ext cx="8792308" cy="6379464"/>
            <a:chOff x="372999" y="304800"/>
            <a:chExt cx="8307465" cy="6379464"/>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99" y="304800"/>
              <a:ext cx="7686675"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24" y="3876503"/>
              <a:ext cx="8031240" cy="280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a:extLst>
              <a:ext uri="{FF2B5EF4-FFF2-40B4-BE49-F238E27FC236}">
                <a16:creationId xmlns:a16="http://schemas.microsoft.com/office/drawing/2014/main" id="{F6EC966E-EEAF-416F-BDED-916F1457C74D}"/>
              </a:ext>
            </a:extLst>
          </p:cNvPr>
          <p:cNvSpPr txBox="1"/>
          <p:nvPr/>
        </p:nvSpPr>
        <p:spPr>
          <a:xfrm>
            <a:off x="5416062" y="3745644"/>
            <a:ext cx="2135521" cy="369332"/>
          </a:xfrm>
          <a:prstGeom prst="rect">
            <a:avLst/>
          </a:prstGeom>
          <a:noFill/>
        </p:spPr>
        <p:txBody>
          <a:bodyPr wrap="none" rtlCol="0">
            <a:spAutoFit/>
          </a:bodyPr>
          <a:lstStyle/>
          <a:p>
            <a:r>
              <a:rPr lang="en-US" i="1" dirty="0">
                <a:solidFill>
                  <a:schemeClr val="accent2"/>
                </a:solidFill>
              </a:rPr>
              <a:t>Lens </a:t>
            </a:r>
            <a:r>
              <a:rPr lang="en-US" i="1" dirty="0" err="1">
                <a:solidFill>
                  <a:schemeClr val="accent2"/>
                </a:solidFill>
              </a:rPr>
              <a:t>culinaris</a:t>
            </a:r>
            <a:r>
              <a:rPr lang="en-US" i="1" dirty="0">
                <a:solidFill>
                  <a:schemeClr val="accent2"/>
                </a:solidFill>
              </a:rPr>
              <a:t> </a:t>
            </a:r>
            <a:r>
              <a:rPr lang="en-US" dirty="0">
                <a:solidFill>
                  <a:schemeClr val="accent2"/>
                </a:solidFill>
              </a:rPr>
              <a:t>(lectin)</a:t>
            </a:r>
          </a:p>
        </p:txBody>
      </p:sp>
      <p:cxnSp>
        <p:nvCxnSpPr>
          <p:cNvPr id="7" name="Straight Arrow Connector 6">
            <a:extLst>
              <a:ext uri="{FF2B5EF4-FFF2-40B4-BE49-F238E27FC236}">
                <a16:creationId xmlns:a16="http://schemas.microsoft.com/office/drawing/2014/main" id="{AA45D785-FB69-4C18-BB1C-57F54A12B39B}"/>
              </a:ext>
            </a:extLst>
          </p:cNvPr>
          <p:cNvCxnSpPr>
            <a:cxnSpLocks/>
          </p:cNvCxnSpPr>
          <p:nvPr/>
        </p:nvCxnSpPr>
        <p:spPr>
          <a:xfrm>
            <a:off x="6828941" y="4056305"/>
            <a:ext cx="180870" cy="1575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30A81291-A05F-49B7-B351-FAE3DC709A09}"/>
              </a:ext>
            </a:extLst>
          </p:cNvPr>
          <p:cNvSpPr/>
          <p:nvPr/>
        </p:nvSpPr>
        <p:spPr>
          <a:xfrm>
            <a:off x="7972584" y="3725794"/>
            <a:ext cx="1109278" cy="276999"/>
          </a:xfrm>
          <a:prstGeom prst="rect">
            <a:avLst/>
          </a:prstGeom>
        </p:spPr>
        <p:txBody>
          <a:bodyPr wrap="square">
            <a:spAutoFit/>
          </a:bodyPr>
          <a:lstStyle/>
          <a:p>
            <a:r>
              <a:rPr lang="en-US" altLang="en-US" sz="1200" b="1" dirty="0"/>
              <a:t>(</a:t>
            </a:r>
            <a:r>
              <a:rPr lang="en-US" altLang="en-US" sz="1200" b="1" dirty="0">
                <a:solidFill>
                  <a:srgbClr val="FF0000"/>
                </a:solidFill>
                <a:latin typeface="Symbol" panose="05050102010706020507" pitchFamily="18" charset="2"/>
              </a:rPr>
              <a:t>a</a:t>
            </a:r>
            <a:r>
              <a:rPr lang="en-US" altLang="en-US" sz="1200" b="1" dirty="0">
                <a:solidFill>
                  <a:srgbClr val="FF0000"/>
                </a:solidFill>
              </a:rPr>
              <a:t>1-6 linkage</a:t>
            </a:r>
            <a:r>
              <a:rPr lang="en-US" altLang="en-US" sz="1200" b="1" dirty="0"/>
              <a:t>) </a:t>
            </a:r>
            <a:endParaRPr lang="en-US" sz="1200" b="1" dirty="0"/>
          </a:p>
        </p:txBody>
      </p:sp>
      <p:sp>
        <p:nvSpPr>
          <p:cNvPr id="9" name="Slide Number Placeholder 8">
            <a:extLst>
              <a:ext uri="{FF2B5EF4-FFF2-40B4-BE49-F238E27FC236}">
                <a16:creationId xmlns:a16="http://schemas.microsoft.com/office/drawing/2014/main" id="{1BE938D0-88A9-4D44-B9A3-087FBC6E92D2}"/>
              </a:ext>
            </a:extLst>
          </p:cNvPr>
          <p:cNvSpPr>
            <a:spLocks noGrp="1"/>
          </p:cNvSpPr>
          <p:nvPr>
            <p:ph type="sldNum" sz="quarter" idx="12"/>
          </p:nvPr>
        </p:nvSpPr>
        <p:spPr/>
        <p:txBody>
          <a:bodyPr/>
          <a:lstStyle/>
          <a:p>
            <a:pPr>
              <a:defRPr/>
            </a:pPr>
            <a:fld id="{1465E028-8B1C-4B97-AD75-1F168FE89836}" type="slidenum">
              <a:rPr lang="en-US" smtClean="0"/>
              <a:pPr>
                <a:defRPr/>
              </a:pPr>
              <a:t>8</a:t>
            </a:fld>
            <a:endParaRPr lang="en-US"/>
          </a:p>
        </p:txBody>
      </p:sp>
    </p:spTree>
    <p:extLst>
      <p:ext uri="{BB962C8B-B14F-4D97-AF65-F5344CB8AC3E}">
        <p14:creationId xmlns:p14="http://schemas.microsoft.com/office/powerpoint/2010/main" val="1477578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2C12AB02-3DC4-4319-80D1-E6FE68FAE666}"/>
              </a:ext>
            </a:extLst>
          </p:cNvPr>
          <p:cNvSpPr>
            <a:spLocks noChangeArrowheads="1"/>
          </p:cNvSpPr>
          <p:nvPr/>
        </p:nvSpPr>
        <p:spPr bwMode="auto">
          <a:xfrm>
            <a:off x="-195308" y="161276"/>
            <a:ext cx="91440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aseline="0" dirty="0">
                <a:latin typeface="Chaparral Pro" pitchFamily="18" charset="0"/>
              </a:rPr>
              <a:t> Production of Recombinant Lectins </a:t>
            </a:r>
          </a:p>
          <a:p>
            <a:pPr algn="ctr" eaLnBrk="1" hangingPunct="1"/>
            <a:r>
              <a:rPr lang="en-US" altLang="en-US" baseline="0" dirty="0">
                <a:latin typeface="Chaparral Pro" pitchFamily="18" charset="0"/>
              </a:rPr>
              <a:t>for Research and Diagnostic Use</a:t>
            </a:r>
          </a:p>
          <a:p>
            <a:pPr algn="ctr" eaLnBrk="1" hangingPunct="1"/>
            <a:endParaRPr lang="en-US" altLang="en-US" sz="1000" b="0" baseline="0" dirty="0">
              <a:latin typeface="Courier" charset="0"/>
            </a:endParaRPr>
          </a:p>
        </p:txBody>
      </p:sp>
      <p:pic>
        <p:nvPicPr>
          <p:cNvPr id="15363" name="Picture 3" descr="File:PDB 1ofz EBI.jpg">
            <a:hlinkClick r:id="rId2"/>
            <a:extLst>
              <a:ext uri="{FF2B5EF4-FFF2-40B4-BE49-F238E27FC236}">
                <a16:creationId xmlns:a16="http://schemas.microsoft.com/office/drawing/2014/main" id="{D1BB037A-528D-4FAE-84B1-7A6AEDAF3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788" y="1157851"/>
            <a:ext cx="5303520" cy="353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a:extLst>
              <a:ext uri="{FF2B5EF4-FFF2-40B4-BE49-F238E27FC236}">
                <a16:creationId xmlns:a16="http://schemas.microsoft.com/office/drawing/2014/main" id="{119F341F-FD45-4D5F-8F7D-E6651C503497}"/>
              </a:ext>
            </a:extLst>
          </p:cNvPr>
          <p:cNvSpPr>
            <a:spLocks noChangeArrowheads="1"/>
          </p:cNvSpPr>
          <p:nvPr/>
        </p:nvSpPr>
        <p:spPr bwMode="auto">
          <a:xfrm>
            <a:off x="1831975" y="1360488"/>
            <a:ext cx="48463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i="1" baseline="0" dirty="0" err="1"/>
              <a:t>Aleuria</a:t>
            </a:r>
            <a:r>
              <a:rPr lang="en-US" altLang="en-US" sz="2000" i="1" baseline="0" dirty="0"/>
              <a:t> aurantia  </a:t>
            </a:r>
            <a:r>
              <a:rPr lang="en-US" altLang="en-US" sz="2000" baseline="0" dirty="0"/>
              <a:t>(AAL)</a:t>
            </a:r>
            <a:r>
              <a:rPr lang="en-US" altLang="en-US" sz="2000" b="0" baseline="0" dirty="0"/>
              <a:t> </a:t>
            </a:r>
          </a:p>
          <a:p>
            <a:pPr algn="ctr" eaLnBrk="1" hangingPunct="1"/>
            <a:r>
              <a:rPr lang="en-US" altLang="en-US" sz="2000" b="0" baseline="0" dirty="0"/>
              <a:t>fucose binding lectin </a:t>
            </a:r>
          </a:p>
        </p:txBody>
      </p:sp>
      <p:pic>
        <p:nvPicPr>
          <p:cNvPr id="15365" name="Picture 5" descr="File:Aleuria.jpg">
            <a:hlinkClick r:id="rId4"/>
            <a:extLst>
              <a:ext uri="{FF2B5EF4-FFF2-40B4-BE49-F238E27FC236}">
                <a16:creationId xmlns:a16="http://schemas.microsoft.com/office/drawing/2014/main" id="{BB116596-57F5-4F5E-B65C-122896AA3C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342" y="3859252"/>
            <a:ext cx="2284412" cy="17145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6" descr="L-Fucose_pyranose_chemical_structure">
            <a:extLst>
              <a:ext uri="{FF2B5EF4-FFF2-40B4-BE49-F238E27FC236}">
                <a16:creationId xmlns:a16="http://schemas.microsoft.com/office/drawing/2014/main" id="{0C62F388-8004-4930-9F36-6AFFB608F4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9468" y="4093908"/>
            <a:ext cx="1371600" cy="104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7">
            <a:extLst>
              <a:ext uri="{FF2B5EF4-FFF2-40B4-BE49-F238E27FC236}">
                <a16:creationId xmlns:a16="http://schemas.microsoft.com/office/drawing/2014/main" id="{4ED9F3EA-956A-4D30-B96D-3680AD1A53CA}"/>
              </a:ext>
            </a:extLst>
          </p:cNvPr>
          <p:cNvSpPr>
            <a:spLocks noChangeArrowheads="1"/>
          </p:cNvSpPr>
          <p:nvPr/>
        </p:nvSpPr>
        <p:spPr bwMode="auto">
          <a:xfrm>
            <a:off x="5597710" y="5201276"/>
            <a:ext cx="21611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aseline="0" dirty="0"/>
              <a:t>L-Fucose (6-Deoxy-L-galactose)</a:t>
            </a:r>
            <a:r>
              <a:rPr lang="en-US" altLang="en-US" sz="1000" b="0" baseline="0" dirty="0"/>
              <a:t> </a:t>
            </a:r>
          </a:p>
        </p:txBody>
      </p:sp>
      <p:sp>
        <p:nvSpPr>
          <p:cNvPr id="4" name="Slide Number Placeholder 3">
            <a:extLst>
              <a:ext uri="{FF2B5EF4-FFF2-40B4-BE49-F238E27FC236}">
                <a16:creationId xmlns:a16="http://schemas.microsoft.com/office/drawing/2014/main" id="{6C88BBF6-EE4B-40E4-855F-E83AA064BA7C}"/>
              </a:ext>
            </a:extLst>
          </p:cNvPr>
          <p:cNvSpPr>
            <a:spLocks noGrp="1"/>
          </p:cNvSpPr>
          <p:nvPr>
            <p:ph type="sldNum" sz="quarter" idx="12"/>
          </p:nvPr>
        </p:nvSpPr>
        <p:spPr/>
        <p:txBody>
          <a:bodyPr/>
          <a:lstStyle/>
          <a:p>
            <a:pPr>
              <a:defRPr/>
            </a:pPr>
            <a:fld id="{EEA3C798-F265-4BEB-B5ED-E4CBE5548EC6}" type="slidenum">
              <a:rPr lang="en-US" smtClean="0"/>
              <a:pPr>
                <a:defRPr/>
              </a:pPr>
              <a:t>9</a:t>
            </a:fld>
            <a:endParaRPr lang="en-US"/>
          </a:p>
        </p:txBody>
      </p:sp>
      <p:sp>
        <p:nvSpPr>
          <p:cNvPr id="3" name="TextBox 2">
            <a:extLst>
              <a:ext uri="{FF2B5EF4-FFF2-40B4-BE49-F238E27FC236}">
                <a16:creationId xmlns:a16="http://schemas.microsoft.com/office/drawing/2014/main" id="{DC6D21EB-9F76-8A5A-7156-6E2F91CBB621}"/>
              </a:ext>
            </a:extLst>
          </p:cNvPr>
          <p:cNvSpPr txBox="1"/>
          <p:nvPr/>
        </p:nvSpPr>
        <p:spPr>
          <a:xfrm>
            <a:off x="1086035" y="5735719"/>
            <a:ext cx="6533965" cy="830997"/>
          </a:xfrm>
          <a:prstGeom prst="rect">
            <a:avLst/>
          </a:prstGeom>
          <a:noFill/>
        </p:spPr>
        <p:txBody>
          <a:bodyPr wrap="square">
            <a:spAutoFit/>
          </a:bodyPr>
          <a:lstStyle/>
          <a:p>
            <a:r>
              <a:rPr lang="en-US" sz="1600" b="0" i="0" dirty="0">
                <a:solidFill>
                  <a:srgbClr val="212121"/>
                </a:solidFill>
                <a:effectLst/>
                <a:latin typeface="BlinkMacSystemFont"/>
              </a:rPr>
              <a:t>The </a:t>
            </a:r>
            <a:r>
              <a:rPr lang="en-US" sz="1600" b="0" i="1" dirty="0" err="1">
                <a:solidFill>
                  <a:srgbClr val="212121"/>
                </a:solidFill>
                <a:effectLst/>
                <a:latin typeface="BlinkMacSystemFont"/>
              </a:rPr>
              <a:t>Aleuria</a:t>
            </a:r>
            <a:r>
              <a:rPr lang="en-US" sz="1600" b="0" i="1" dirty="0">
                <a:solidFill>
                  <a:srgbClr val="212121"/>
                </a:solidFill>
                <a:effectLst/>
                <a:latin typeface="BlinkMacSystemFont"/>
              </a:rPr>
              <a:t> aurantia </a:t>
            </a:r>
            <a:r>
              <a:rPr lang="en-US" sz="1600" b="0" i="0" dirty="0">
                <a:solidFill>
                  <a:srgbClr val="212121"/>
                </a:solidFill>
                <a:effectLst/>
                <a:latin typeface="BlinkMacSystemFont"/>
              </a:rPr>
              <a:t>lectin (AAL) derived from orange peel fungus contains five fucose-binding sites that recognizes fucose bound in</a:t>
            </a:r>
          </a:p>
          <a:p>
            <a:r>
              <a:rPr lang="en-US" sz="1600" b="0" i="0" dirty="0">
                <a:solidFill>
                  <a:srgbClr val="212121"/>
                </a:solidFill>
                <a:effectLst/>
                <a:latin typeface="BlinkMacSystemFont"/>
              </a:rPr>
              <a:t> </a:t>
            </a:r>
            <a:r>
              <a:rPr lang="el-GR" sz="1600" b="0" i="0" dirty="0">
                <a:solidFill>
                  <a:srgbClr val="212121"/>
                </a:solidFill>
                <a:effectLst/>
                <a:latin typeface="BlinkMacSystemFont"/>
              </a:rPr>
              <a:t>α-1,2, α-1,3, α-1,4, </a:t>
            </a:r>
            <a:r>
              <a:rPr lang="en-US" sz="1600" b="0" i="0" dirty="0">
                <a:solidFill>
                  <a:srgbClr val="212121"/>
                </a:solidFill>
                <a:effectLst/>
                <a:latin typeface="BlinkMacSystemFont"/>
              </a:rPr>
              <a:t>and </a:t>
            </a:r>
            <a:r>
              <a:rPr lang="el-GR" sz="1600" b="0" i="0" dirty="0">
                <a:solidFill>
                  <a:srgbClr val="212121"/>
                </a:solidFill>
                <a:effectLst/>
                <a:latin typeface="BlinkMacSystemFont"/>
              </a:rPr>
              <a:t>α-1,6 </a:t>
            </a:r>
            <a:r>
              <a:rPr lang="en-US" sz="1600" b="0" i="0" dirty="0">
                <a:solidFill>
                  <a:srgbClr val="212121"/>
                </a:solidFill>
                <a:effectLst/>
                <a:latin typeface="BlinkMacSystemFont"/>
              </a:rPr>
              <a:t>linkages to N-acetylglucosamine and galactose.</a:t>
            </a:r>
            <a:endParaRPr lang="en-US" sz="1600" dirty="0"/>
          </a:p>
        </p:txBody>
      </p:sp>
    </p:spTree>
  </p:cSld>
  <p:clrMapOvr>
    <a:masterClrMapping/>
  </p:clrMapOvr>
</p:sld>
</file>

<file path=ppt/theme/theme1.xml><?xml version="1.0" encoding="utf-8"?>
<a:theme xmlns:a="http://schemas.openxmlformats.org/drawingml/2006/main" name="High School Experimental Out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455</TotalTime>
  <Words>1999</Words>
  <Application>Microsoft Office PowerPoint</Application>
  <PresentationFormat>On-screen Show (4:3)</PresentationFormat>
  <Paragraphs>341</Paragraphs>
  <Slides>50</Slides>
  <Notes>7</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67" baseType="lpstr">
      <vt:lpstr>ＭＳ Ｐゴシック</vt:lpstr>
      <vt:lpstr>Arial</vt:lpstr>
      <vt:lpstr>BlinkMacSystemFont</vt:lpstr>
      <vt:lpstr>Calibri</vt:lpstr>
      <vt:lpstr>Calibri Light</vt:lpstr>
      <vt:lpstr>Chaparral Pro</vt:lpstr>
      <vt:lpstr>Courier</vt:lpstr>
      <vt:lpstr>Courier New</vt:lpstr>
      <vt:lpstr>Courier New Bold</vt:lpstr>
      <vt:lpstr>Courier New Bold Italic</vt:lpstr>
      <vt:lpstr>Courier New Italic</vt:lpstr>
      <vt:lpstr>Symbol</vt:lpstr>
      <vt:lpstr>Tahoma</vt:lpstr>
      <vt:lpstr>Times New Roman</vt:lpstr>
      <vt:lpstr>High School Experimental Outline</vt:lpstr>
      <vt:lpstr>Office Theme</vt:lpstr>
      <vt:lpstr>Document</vt:lpstr>
      <vt:lpstr>PowerPoint Presentation</vt:lpstr>
      <vt:lpstr>PowerPoint Presentation</vt:lpstr>
      <vt:lpstr>PowerPoint Presentation</vt:lpstr>
      <vt:lpstr>Glycoproteins can be membrane bound or secreted</vt:lpstr>
      <vt:lpstr>PowerPoint Presentation</vt:lpstr>
      <vt:lpstr>Glycosidic Linkage</vt:lpstr>
      <vt:lpstr>Lectins</vt:lpstr>
      <vt:lpstr>PowerPoint Presentation</vt:lpstr>
      <vt:lpstr>PowerPoint Presentation</vt:lpstr>
      <vt:lpstr>The lack of fucopyranosyl linkage specificity in  native AAL is problematic for detecting AFP-L3 </vt:lpstr>
      <vt:lpstr>Site-directed mutagenesis approach toward creating fucopyranosyl linkage specific rAALs</vt:lpstr>
      <vt:lpstr>PowerPoint Presentation</vt:lpstr>
      <vt:lpstr>PowerPoint Presentation</vt:lpstr>
      <vt:lpstr>PowerPoint Presentation</vt:lpstr>
      <vt:lpstr>Purpose – “Gene Expression Experiment”  </vt:lpstr>
      <vt:lpstr>STEP 1: Synthesize AAL gene and clone into appropriate vector</vt:lpstr>
      <vt:lpstr>PowerPoint Presentation</vt:lpstr>
      <vt:lpstr>PowerPoint Presentation</vt:lpstr>
      <vt:lpstr>PowerPoint Presentation</vt:lpstr>
      <vt:lpstr>    Restriction Enzymes DNA binding proteins that bind to specific DNA sequences and cut (restrict) both strands of the double stranded DNA at defined sites.  </vt:lpstr>
      <vt:lpstr>PowerPoint Presentation</vt:lpstr>
      <vt:lpstr>PowerPoint Presentation</vt:lpstr>
      <vt:lpstr>AAL gene engineered for cloning into pQE-T7-2 Addition of 5’Nde I site and 3’ Xho I site.  (Note: colored site indicates DNA sequence recognized and cut  by the restriction endonucleases Nde I and Xho I) An Nde I - Xho I restriction digest will result in a 949 bp AAL DNA fragment </vt:lpstr>
      <vt:lpstr>PowerPoint Presentation</vt:lpstr>
      <vt:lpstr>PowerPoint Presentation</vt:lpstr>
      <vt:lpstr> Bacterial Transformation is the procedure used to introduce the recombinant plasmid into bacterial cells to produce many copies. This allows for isolation of  plasmid DNA in quantities required for subsequent analysis</vt:lpstr>
      <vt:lpstr>Verify cloning procedure by restriction enzyme analysis/agarose gel electrophoresis </vt:lpstr>
      <vt:lpstr>PowerPoint Presentation</vt:lpstr>
      <vt:lpstr>PowerPoint Presentation</vt:lpstr>
      <vt:lpstr>PowerPoint Presentation</vt:lpstr>
      <vt:lpstr>DNA Agarose Gel Electrophoresis </vt:lpstr>
      <vt:lpstr>PowerPoint Presentation</vt:lpstr>
      <vt:lpstr>Agarose Gel Electrophoresis of DNA </vt:lpstr>
      <vt:lpstr>PowerPoint Presentation</vt:lpstr>
      <vt:lpstr>PowerPoint Presentation</vt:lpstr>
      <vt:lpstr>PowerPoint Presentation</vt:lpstr>
      <vt:lpstr>BL21 bacterial expression system</vt:lpstr>
      <vt:lpstr>T7 Induced bacterial expression system (IPTG-dissociates the lac repressor to initiate gene expression)</vt:lpstr>
      <vt:lpstr>STEP 3: Protein extraction and purification</vt:lpstr>
      <vt:lpstr>PowerPoint Presentation</vt:lpstr>
      <vt:lpstr>IMAC Purification of recombinant His tagged AAL protein (note: amino acid histidine (His) binds to nickel ions) </vt:lpstr>
      <vt:lpstr>Basic Amino Acids</vt:lpstr>
      <vt:lpstr>PowerPoint Presentation</vt:lpstr>
      <vt:lpstr>PowerPoint Presentation</vt:lpstr>
      <vt:lpstr>Evaluate rAAL fractionation using SDS-PAGE analysis (Poly Acrylamide Gel Electrophoresis)</vt:lpstr>
      <vt:lpstr>PowerPoint Presentation</vt:lpstr>
      <vt:lpstr>PowerPoint Presentation</vt:lpstr>
      <vt:lpstr>Results from 2010 students SDS-PAGE analysis of AAL fractionation over Ni-NTA columns. E1-E2 are the elution fractions. Gel was stained and proteins visualized with Coomassie blue </vt:lpstr>
      <vt:lpstr>PowerPoint Presentation</vt:lpstr>
      <vt:lpstr>rAALs have higher binding affinity for core fucose targets as compared to the commercial lectin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Romano</dc:creator>
  <cp:lastModifiedBy>Patrick Romano</cp:lastModifiedBy>
  <cp:revision>40</cp:revision>
  <dcterms:created xsi:type="dcterms:W3CDTF">2020-05-08T17:39:39Z</dcterms:created>
  <dcterms:modified xsi:type="dcterms:W3CDTF">2025-06-02T16:13:24Z</dcterms:modified>
</cp:coreProperties>
</file>